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78" r:id="rId3"/>
    <p:sldId id="304" r:id="rId4"/>
    <p:sldId id="280" r:id="rId5"/>
    <p:sldId id="301" r:id="rId6"/>
    <p:sldId id="302" r:id="rId7"/>
    <p:sldId id="305" r:id="rId8"/>
    <p:sldId id="307" r:id="rId9"/>
    <p:sldId id="262" r:id="rId10"/>
    <p:sldId id="291" r:id="rId11"/>
    <p:sldId id="281" r:id="rId12"/>
    <p:sldId id="273" r:id="rId13"/>
    <p:sldId id="274" r:id="rId14"/>
    <p:sldId id="297" r:id="rId15"/>
    <p:sldId id="276" r:id="rId16"/>
    <p:sldId id="269" r:id="rId1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911A1"/>
    <a:srgbClr val="15531F"/>
    <a:srgbClr val="E3391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6" autoAdjust="0"/>
    <p:restoredTop sz="73832" autoAdjust="0"/>
  </p:normalViewPr>
  <p:slideViewPr>
    <p:cSldViewPr>
      <p:cViewPr varScale="1">
        <p:scale>
          <a:sx n="69" d="100"/>
          <a:sy n="69" d="100"/>
        </p:scale>
        <p:origin x="-660" y="-54"/>
      </p:cViewPr>
      <p:guideLst>
        <p:guide orient="horz" pos="2160"/>
        <p:guide pos="2880"/>
      </p:guideLst>
    </p:cSldViewPr>
  </p:slideViewPr>
  <p:notesTextViewPr>
    <p:cViewPr>
      <p:scale>
        <a:sx n="100" d="100"/>
        <a:sy n="100" d="100"/>
      </p:scale>
      <p:origin x="0" y="2736"/>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41603B-0FA2-4A25-9CB0-E4EA8F138DC4}" type="datetimeFigureOut">
              <a:rPr lang="nl-NL" smtClean="0"/>
              <a:pPr/>
              <a:t>23-9-2016</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601B78-24B9-450B-9C6A-692BF09D8F19}"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latin typeface="Arial" pitchFamily="34" charset="0"/>
                <a:cs typeface="Arial" pitchFamily="34" charset="0"/>
              </a:rPr>
              <a:t>Welkom op deze interactieve lezing over hoogsensitieve kinderen oftewel H</a:t>
            </a:r>
            <a:r>
              <a:rPr lang="nl-NL" baseline="0" dirty="0" smtClean="0">
                <a:latin typeface="Arial" pitchFamily="34" charset="0"/>
                <a:cs typeface="Arial" pitchFamily="34" charset="0"/>
              </a:rPr>
              <a:t>SK bij Kind van Nu 2016. </a:t>
            </a:r>
          </a:p>
          <a:p>
            <a:r>
              <a:rPr lang="nl-NL" baseline="0" dirty="0" smtClean="0">
                <a:latin typeface="Arial" pitchFamily="34" charset="0"/>
                <a:cs typeface="Arial" pitchFamily="34" charset="0"/>
              </a:rPr>
              <a:t>Leuk dat jullie er zijn. Er is de laatste jaren veel belangstelling voor hoogsensitiviteit of hooggevoeligheid en vanmiddag stappen we in de wereld van de hoogsensitieve kinderen.</a:t>
            </a:r>
          </a:p>
          <a:p>
            <a:r>
              <a:rPr lang="nl-NL" baseline="0" dirty="0" smtClean="0">
                <a:latin typeface="Arial" pitchFamily="34" charset="0"/>
                <a:cs typeface="Arial" pitchFamily="34" charset="0"/>
              </a:rPr>
              <a:t>Mijn naam is Marion Vreugdenhil, ik ben </a:t>
            </a:r>
            <a:r>
              <a:rPr lang="nl-NL" dirty="0" smtClean="0">
                <a:latin typeface="Arial" pitchFamily="34" charset="0"/>
                <a:cs typeface="Arial" pitchFamily="34" charset="0"/>
              </a:rPr>
              <a:t>natuurgeneeskundig therapeut en Vrijeschool kleuterjuf.</a:t>
            </a:r>
          </a:p>
        </p:txBody>
      </p:sp>
      <p:sp>
        <p:nvSpPr>
          <p:cNvPr id="4" name="Tijdelijke aanduiding voor dianummer 3"/>
          <p:cNvSpPr>
            <a:spLocks noGrp="1"/>
          </p:cNvSpPr>
          <p:nvPr>
            <p:ph type="sldNum" sz="quarter" idx="10"/>
          </p:nvPr>
        </p:nvSpPr>
        <p:spPr/>
        <p:txBody>
          <a:bodyPr/>
          <a:lstStyle/>
          <a:p>
            <a:fld id="{24601B78-24B9-450B-9C6A-692BF09D8F19}" type="slidenum">
              <a:rPr lang="nl-NL" smtClean="0"/>
              <a:pPr/>
              <a:t>1</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24601B78-24B9-450B-9C6A-692BF09D8F19}" type="slidenum">
              <a:rPr lang="nl-NL" smtClean="0"/>
              <a:pPr/>
              <a:t>10</a:t>
            </a:fld>
            <a:endParaRPr 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latin typeface="Arial" pitchFamily="34" charset="0"/>
                <a:cs typeface="Arial" pitchFamily="34" charset="0"/>
              </a:rPr>
              <a:t>Lokaal: prikkelarm, leeg, planten,</a:t>
            </a:r>
            <a:r>
              <a:rPr lang="nl-NL" baseline="0" dirty="0" smtClean="0">
                <a:latin typeface="Arial" pitchFamily="34" charset="0"/>
                <a:cs typeface="Arial" pitchFamily="34" charset="0"/>
              </a:rPr>
              <a:t> Ook: rustige zitplaats (aan de zijkant en niet naast druk of verdrietig kind)</a:t>
            </a:r>
            <a:endParaRPr lang="nl-NL" dirty="0" smtClean="0">
              <a:latin typeface="Arial" pitchFamily="34" charset="0"/>
              <a:cs typeface="Arial" pitchFamily="34" charset="0"/>
            </a:endParaRPr>
          </a:p>
          <a:p>
            <a:r>
              <a:rPr lang="nl-NL" dirty="0" smtClean="0">
                <a:latin typeface="Arial" pitchFamily="34" charset="0"/>
                <a:cs typeface="Arial" pitchFamily="34" charset="0"/>
              </a:rPr>
              <a:t>Ramen open,</a:t>
            </a:r>
            <a:r>
              <a:rPr lang="nl-NL" baseline="0" dirty="0" smtClean="0">
                <a:latin typeface="Arial" pitchFamily="34" charset="0"/>
                <a:cs typeface="Arial" pitchFamily="34" charset="0"/>
              </a:rPr>
              <a:t> wierook, geurbranders (citrus, natuurlijke geurstoffen)</a:t>
            </a:r>
          </a:p>
          <a:p>
            <a:endParaRPr lang="nl-NL" baseline="0" dirty="0" smtClean="0">
              <a:latin typeface="Arial" pitchFamily="34" charset="0"/>
              <a:cs typeface="Arial" pitchFamily="34" charset="0"/>
            </a:endParaRPr>
          </a:p>
          <a:p>
            <a:pPr lvl="0"/>
            <a:r>
              <a:rPr lang="nl-NL" sz="1200" kern="1200" dirty="0" smtClean="0">
                <a:solidFill>
                  <a:schemeClr val="tx1"/>
                </a:solidFill>
                <a:latin typeface="Arial" pitchFamily="34" charset="0"/>
                <a:ea typeface="+mn-ea"/>
                <a:cs typeface="Arial" pitchFamily="34" charset="0"/>
              </a:rPr>
              <a:t>Let op hoe je iets zegt en wees rechtvaardig</a:t>
            </a:r>
          </a:p>
          <a:p>
            <a:r>
              <a:rPr lang="nl-NL" sz="1200" kern="1200" dirty="0" smtClean="0">
                <a:solidFill>
                  <a:schemeClr val="tx1"/>
                </a:solidFill>
                <a:latin typeface="Arial" pitchFamily="34" charset="0"/>
                <a:ea typeface="+mn-ea"/>
                <a:cs typeface="Arial" pitchFamily="34" charset="0"/>
              </a:rPr>
              <a:t>Veiligheid (acceptatie, grenzen &amp; beschermen) </a:t>
            </a:r>
            <a:r>
              <a:rPr lang="nl-NL" baseline="0" dirty="0" smtClean="0">
                <a:latin typeface="Arial" pitchFamily="34" charset="0"/>
                <a:cs typeface="Arial" pitchFamily="34" charset="0"/>
              </a:rPr>
              <a:t>Zelfvertrouwen: jij bent oké, kwaliteitsspelletjes</a:t>
            </a:r>
          </a:p>
          <a:p>
            <a:r>
              <a:rPr lang="nl-NL" baseline="0" dirty="0" smtClean="0">
                <a:latin typeface="Arial" pitchFamily="34" charset="0"/>
                <a:cs typeface="Arial" pitchFamily="34" charset="0"/>
              </a:rPr>
              <a:t>Veiligheid en bescherming: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1200" kern="1200" dirty="0" smtClean="0">
              <a:solidFill>
                <a:schemeClr val="tx1"/>
              </a:solidFill>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Arial" pitchFamily="34" charset="0"/>
                <a:ea typeface="+mn-ea"/>
                <a:cs typeface="Arial" pitchFamily="34" charset="0"/>
              </a:rPr>
              <a:t>Gebruik humor: lachen is gezond</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Arial" pitchFamily="34" charset="0"/>
                <a:ea typeface="+mn-ea"/>
                <a:cs typeface="Arial" pitchFamily="34" charset="0"/>
              </a:rPr>
              <a:t>Niet aan alles mee hoeven doen</a:t>
            </a:r>
          </a:p>
          <a:p>
            <a:pPr lvl="0"/>
            <a:r>
              <a:rPr lang="nl-NL" sz="1200" kern="1200" dirty="0" smtClean="0">
                <a:solidFill>
                  <a:schemeClr val="tx1"/>
                </a:solidFill>
                <a:latin typeface="Arial" pitchFamily="34" charset="0"/>
                <a:ea typeface="+mn-ea"/>
                <a:cs typeface="Arial" pitchFamily="34" charset="0"/>
              </a:rPr>
              <a:t>Kom tegemoet aan interesses (natuur, kunst, muziek, filosoferen, knutselen etc.)</a:t>
            </a:r>
          </a:p>
          <a:p>
            <a:pPr lvl="0"/>
            <a:r>
              <a:rPr lang="nl-NL" sz="1200" kern="1200" dirty="0" smtClean="0">
                <a:solidFill>
                  <a:schemeClr val="tx1"/>
                </a:solidFill>
                <a:latin typeface="Arial" pitchFamily="34" charset="0"/>
                <a:ea typeface="+mn-ea"/>
                <a:cs typeface="Arial" pitchFamily="34" charset="0"/>
              </a:rPr>
              <a:t>Leerstrategieën (breed &amp; gevarieerd aanbod)</a:t>
            </a:r>
          </a:p>
          <a:p>
            <a:pPr lvl="0"/>
            <a:endParaRPr lang="nl-NL" sz="1200" kern="1200" dirty="0" smtClean="0">
              <a:solidFill>
                <a:schemeClr val="tx1"/>
              </a:solidFill>
              <a:latin typeface="Arial" pitchFamily="34" charset="0"/>
              <a:ea typeface="+mn-ea"/>
              <a:cs typeface="Arial" pitchFamily="34" charset="0"/>
            </a:endParaRPr>
          </a:p>
          <a:p>
            <a:pPr lvl="0"/>
            <a:r>
              <a:rPr lang="nl-NL" sz="1200" kern="1200" dirty="0" smtClean="0">
                <a:solidFill>
                  <a:schemeClr val="tx1"/>
                </a:solidFill>
                <a:latin typeface="Arial" pitchFamily="34" charset="0"/>
                <a:ea typeface="+mn-ea"/>
                <a:cs typeface="Arial" pitchFamily="34" charset="0"/>
              </a:rPr>
              <a:t>Houding &amp; ademhaling voor ontspanning</a:t>
            </a:r>
          </a:p>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smtClean="0">
                <a:latin typeface="Arial" pitchFamily="34" charset="0"/>
                <a:cs typeface="Arial" pitchFamily="34" charset="0"/>
              </a:rPr>
              <a:t>Lage adem + Houding: rechtop, sta of zit je stevig, ontspannend, </a:t>
            </a:r>
            <a:r>
              <a:rPr lang="nl-NL" baseline="0" dirty="0" err="1" smtClean="0">
                <a:latin typeface="Arial" pitchFamily="34" charset="0"/>
                <a:cs typeface="Arial" pitchFamily="34" charset="0"/>
              </a:rPr>
              <a:t>ademhalingsgoefeningen</a:t>
            </a:r>
            <a:r>
              <a:rPr lang="nl-NL" baseline="0" dirty="0" smtClean="0">
                <a:latin typeface="Arial" pitchFamily="34" charset="0"/>
                <a:cs typeface="Arial" pitchFamily="34" charset="0"/>
              </a:rPr>
              <a:t> of yogaoefeningen geven ontspanning</a:t>
            </a:r>
            <a:endParaRPr lang="nl-NL" dirty="0" smtClean="0">
              <a:latin typeface="Arial" pitchFamily="34" charset="0"/>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Arial" pitchFamily="34" charset="0"/>
                <a:ea typeface="+mn-ea"/>
                <a:cs typeface="Arial" pitchFamily="34" charset="0"/>
              </a:rPr>
              <a:t>Dagboekje bij laten houden, geeft inzicht in patronen en wat werkt of niet. Maar is ook </a:t>
            </a:r>
            <a:r>
              <a:rPr lang="nl-NL" sz="1200" kern="1200" dirty="0" err="1" smtClean="0">
                <a:solidFill>
                  <a:schemeClr val="tx1"/>
                </a:solidFill>
                <a:latin typeface="Arial" pitchFamily="34" charset="0"/>
                <a:ea typeface="+mn-ea"/>
                <a:cs typeface="Arial" pitchFamily="34" charset="0"/>
              </a:rPr>
              <a:t>uitaaltklep</a:t>
            </a:r>
            <a:r>
              <a:rPr lang="nl-NL" sz="1200" kern="1200" dirty="0" smtClean="0">
                <a:solidFill>
                  <a:schemeClr val="tx1"/>
                </a:solidFill>
                <a:latin typeface="Arial" pitchFamily="34" charset="0"/>
                <a:ea typeface="+mn-ea"/>
                <a:cs typeface="Arial" pitchFamily="34" charset="0"/>
              </a:rPr>
              <a:t>.</a:t>
            </a:r>
          </a:p>
          <a:p>
            <a:endParaRPr lang="nl-NL" baseline="0" dirty="0" smtClean="0"/>
          </a:p>
        </p:txBody>
      </p:sp>
      <p:sp>
        <p:nvSpPr>
          <p:cNvPr id="4" name="Tijdelijke aanduiding voor dianummer 3"/>
          <p:cNvSpPr>
            <a:spLocks noGrp="1"/>
          </p:cNvSpPr>
          <p:nvPr>
            <p:ph type="sldNum" sz="quarter" idx="10"/>
          </p:nvPr>
        </p:nvSpPr>
        <p:spPr/>
        <p:txBody>
          <a:bodyPr/>
          <a:lstStyle/>
          <a:p>
            <a:fld id="{24601B78-24B9-450B-9C6A-692BF09D8F19}" type="slidenum">
              <a:rPr lang="nl-NL" smtClean="0"/>
              <a:pPr/>
              <a:t>11</a:t>
            </a:fld>
            <a:endParaRPr lang="nl-NL"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Laat kinderen vaak en lekker buiten spelen. Kindertuintjes werken ook top. Thuis</a:t>
            </a:r>
            <a:r>
              <a:rPr lang="nl-NL" baseline="0" dirty="0" smtClean="0"/>
              <a:t> of op school is het fijn om mandala’s te tekenen, die haal je zo van internet. </a:t>
            </a:r>
          </a:p>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smtClean="0"/>
              <a:t>Meditaties of visualisaties zijn ook fijn om te doen, geeft ontspanning. Kan thuis of doe ze op kinderyoga, </a:t>
            </a:r>
            <a:r>
              <a:rPr lang="nl-NL" baseline="0" dirty="0" err="1" smtClean="0"/>
              <a:t>mindfullness</a:t>
            </a:r>
            <a:r>
              <a:rPr lang="nl-NL" baseline="0" dirty="0" smtClean="0"/>
              <a:t> of </a:t>
            </a:r>
            <a:r>
              <a:rPr lang="nl-NL" baseline="0" dirty="0" err="1" smtClean="0"/>
              <a:t>mbv</a:t>
            </a:r>
            <a:r>
              <a:rPr lang="nl-NL" baseline="0" dirty="0" smtClean="0"/>
              <a:t> </a:t>
            </a:r>
            <a:r>
              <a:rPr lang="nl-NL" baseline="0" dirty="0" err="1" smtClean="0"/>
              <a:t>CD’s</a:t>
            </a:r>
            <a:r>
              <a:rPr lang="nl-NL" baseline="0" dirty="0" smtClean="0"/>
              <a:t> thuis. Maar zet niet altijd muziek op: Stilte. </a:t>
            </a:r>
          </a:p>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smtClean="0"/>
              <a:t>Geef kinderen voedingsupplementen op natuurlijke basis als ze niet alles eten. Visolie is </a:t>
            </a:r>
            <a:r>
              <a:rPr lang="nl-NL" baseline="0" dirty="0" err="1" smtClean="0"/>
              <a:t>mn</a:t>
            </a:r>
            <a:r>
              <a:rPr lang="nl-NL" baseline="0" dirty="0" smtClean="0"/>
              <a:t> goed bij ADHD en dyslexie. Verder zijn er specifieke supplementen, maar dat gaat nu te ver.</a:t>
            </a:r>
          </a:p>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smtClean="0"/>
              <a:t>Veel kinderen vinden het fijn om een (edel)steen ook wel knuffelsteen te hebben. Laat ze die zelf uitzoeken; jonge kinderen weten </a:t>
            </a:r>
            <a:r>
              <a:rPr lang="nl-NL" baseline="0" dirty="0" err="1" smtClean="0"/>
              <a:t>intuitief</a:t>
            </a:r>
            <a:r>
              <a:rPr lang="nl-NL" baseline="0" dirty="0" smtClean="0"/>
              <a:t> wat goed voor ze is. Deze stenen hebben een subtiele werking op zowel fysieke als emotionele aspecten. </a:t>
            </a:r>
          </a:p>
          <a:p>
            <a:pPr marL="0" marR="0" indent="0" algn="l" defTabSz="914400" rtl="0" eaLnBrk="1" fontAlgn="auto" latinLnBrk="0" hangingPunct="1">
              <a:lnSpc>
                <a:spcPct val="100000"/>
              </a:lnSpc>
              <a:spcBef>
                <a:spcPts val="0"/>
              </a:spcBef>
              <a:spcAft>
                <a:spcPts val="0"/>
              </a:spcAft>
              <a:buClrTx/>
              <a:buSzTx/>
              <a:buFontTx/>
              <a:buNone/>
              <a:tabLst/>
              <a:defRPr/>
            </a:pPr>
            <a:endParaRPr lang="nl-NL"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smtClean="0"/>
              <a:t>Lukt het niet, ga dan naar een kindercoach, homeopaat of natuurgeneeskundige. Bij ernstig emotioneel trauma zoek je een psycholoog die bekend is met </a:t>
            </a:r>
            <a:r>
              <a:rPr lang="nl-NL" baseline="0" dirty="0" err="1" smtClean="0"/>
              <a:t>hsp</a:t>
            </a:r>
            <a:r>
              <a:rPr lang="nl-NL"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nl-NL" baseline="0" dirty="0" smtClean="0"/>
          </a:p>
        </p:txBody>
      </p:sp>
      <p:sp>
        <p:nvSpPr>
          <p:cNvPr id="4" name="Tijdelijke aanduiding voor dianummer 3"/>
          <p:cNvSpPr>
            <a:spLocks noGrp="1"/>
          </p:cNvSpPr>
          <p:nvPr>
            <p:ph type="sldNum" sz="quarter" idx="10"/>
          </p:nvPr>
        </p:nvSpPr>
        <p:spPr/>
        <p:txBody>
          <a:bodyPr/>
          <a:lstStyle/>
          <a:p>
            <a:fld id="{24601B78-24B9-450B-9C6A-692BF09D8F19}" type="slidenum">
              <a:rPr lang="nl-NL" smtClean="0"/>
              <a:pPr/>
              <a:t>12</a:t>
            </a:fld>
            <a:endParaRPr lang="nl-NL"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nl-NL" sz="1200" b="0" i="0" kern="1200" dirty="0" smtClean="0">
                <a:solidFill>
                  <a:schemeClr val="tx1"/>
                </a:solidFill>
                <a:latin typeface="Arial" pitchFamily="34" charset="0"/>
                <a:ea typeface="+mn-ea"/>
                <a:cs typeface="Arial" pitchFamily="34" charset="0"/>
              </a:rPr>
              <a:t>Soms is dus de overprikkeling, onmacht of stress te groot is om zelf de balans te herstellen. Dat kan ook het geval zijn als jij (of het kind) niet goed in je lijf zit.</a:t>
            </a:r>
            <a:r>
              <a:rPr lang="nl-NL" sz="1200" b="0" i="0" kern="1200" baseline="0" dirty="0" smtClean="0">
                <a:solidFill>
                  <a:schemeClr val="tx1"/>
                </a:solidFill>
                <a:latin typeface="Arial" pitchFamily="34" charset="0"/>
                <a:ea typeface="+mn-ea"/>
                <a:cs typeface="Arial" pitchFamily="34" charset="0"/>
              </a:rPr>
              <a:t> Dan kun je voor mij kiezen.</a:t>
            </a:r>
            <a:r>
              <a:rPr lang="nl-NL" sz="1200" b="0" i="0" kern="1200" dirty="0" smtClean="0">
                <a:solidFill>
                  <a:schemeClr val="tx1"/>
                </a:solidFill>
                <a:latin typeface="Arial" pitchFamily="34" charset="0"/>
                <a:ea typeface="+mn-ea"/>
                <a:cs typeface="Arial" pitchFamily="34" charset="0"/>
              </a:rPr>
              <a:t> Ik werk aan Balans en lekker in je vel.</a:t>
            </a:r>
            <a:r>
              <a:rPr lang="nl-NL" sz="1200" b="0" i="0" kern="1200" baseline="0" dirty="0" smtClean="0">
                <a:solidFill>
                  <a:schemeClr val="tx1"/>
                </a:solidFill>
                <a:latin typeface="Arial" pitchFamily="34" charset="0"/>
                <a:ea typeface="+mn-ea"/>
                <a:cs typeface="Arial" pitchFamily="34" charset="0"/>
              </a:rPr>
              <a:t> </a:t>
            </a:r>
          </a:p>
          <a:p>
            <a:pPr marL="0" marR="0" indent="0" algn="l" defTabSz="914400" rtl="0" eaLnBrk="1" fontAlgn="base" latinLnBrk="0" hangingPunct="1">
              <a:lnSpc>
                <a:spcPct val="100000"/>
              </a:lnSpc>
              <a:spcBef>
                <a:spcPts val="0"/>
              </a:spcBef>
              <a:spcAft>
                <a:spcPts val="0"/>
              </a:spcAft>
              <a:buClrTx/>
              <a:buSzTx/>
              <a:buFontTx/>
              <a:buNone/>
              <a:tabLst/>
              <a:defRPr/>
            </a:pPr>
            <a:r>
              <a:rPr lang="nl-NL" sz="1200" b="0" i="0" kern="1200" baseline="0" dirty="0" smtClean="0">
                <a:solidFill>
                  <a:schemeClr val="tx1"/>
                </a:solidFill>
                <a:latin typeface="Arial" pitchFamily="34" charset="0"/>
                <a:ea typeface="+mn-ea"/>
                <a:cs typeface="Arial" pitchFamily="34" charset="0"/>
              </a:rPr>
              <a:t>Ik </a:t>
            </a:r>
            <a:r>
              <a:rPr lang="nl-NL" sz="1200" b="0" i="0" kern="1200" dirty="0" smtClean="0">
                <a:solidFill>
                  <a:schemeClr val="tx1"/>
                </a:solidFill>
                <a:latin typeface="Arial" pitchFamily="34" charset="0"/>
                <a:ea typeface="+mn-ea"/>
                <a:cs typeface="Arial" pitchFamily="34" charset="0"/>
              </a:rPr>
              <a:t>bekijk wat we aan de fysieke klachten kunnen doen d.m.v. voeding, massagepunten en/of supplementen en stel ik een persoonlijke remedie samen om iets aan de emotionele,</a:t>
            </a:r>
            <a:r>
              <a:rPr lang="nl-NL" sz="1200" b="0" i="0" kern="1200" baseline="0" dirty="0" smtClean="0">
                <a:solidFill>
                  <a:schemeClr val="tx1"/>
                </a:solidFill>
                <a:latin typeface="Arial" pitchFamily="34" charset="0"/>
                <a:ea typeface="+mn-ea"/>
                <a:cs typeface="Arial" pitchFamily="34" charset="0"/>
              </a:rPr>
              <a:t> </a:t>
            </a:r>
            <a:r>
              <a:rPr lang="nl-NL" sz="1200" b="0" i="0" kern="1200" dirty="0" smtClean="0">
                <a:solidFill>
                  <a:schemeClr val="tx1"/>
                </a:solidFill>
                <a:latin typeface="Arial" pitchFamily="34" charset="0"/>
                <a:ea typeface="+mn-ea"/>
                <a:cs typeface="Arial" pitchFamily="34" charset="0"/>
              </a:rPr>
              <a:t>mentale en/of spirituele balans te doen. </a:t>
            </a:r>
          </a:p>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smtClean="0">
                <a:latin typeface="Arial" pitchFamily="34" charset="0"/>
                <a:cs typeface="Arial" pitchFamily="34" charset="0"/>
              </a:rPr>
              <a:t>Met homeopathie, bloesemremedies en stenen</a:t>
            </a:r>
            <a:r>
              <a:rPr lang="nl-NL" dirty="0" smtClean="0">
                <a:latin typeface="Arial" pitchFamily="34" charset="0"/>
                <a:cs typeface="Arial" pitchFamily="34" charset="0"/>
              </a:rPr>
              <a:t>. Goed voor bescherming, aura, aarding, veilig voelen, zelfverzekerd zijn.</a:t>
            </a:r>
            <a:r>
              <a:rPr lang="nl-NL" baseline="0" dirty="0" smtClean="0">
                <a:latin typeface="Arial" pitchFamily="34" charset="0"/>
                <a:cs typeface="Arial" pitchFamily="34" charset="0"/>
              </a:rPr>
              <a:t> </a:t>
            </a:r>
            <a:r>
              <a:rPr lang="nl-NL" sz="1200" b="0" i="0" kern="1200" dirty="0" smtClean="0">
                <a:solidFill>
                  <a:schemeClr val="tx1"/>
                </a:solidFill>
                <a:latin typeface="Arial" pitchFamily="34" charset="0"/>
                <a:ea typeface="+mn-ea"/>
                <a:cs typeface="Arial" pitchFamily="34" charset="0"/>
              </a:rPr>
              <a:t>Daarnaast krijgen ouders tips en strategieën of een affirmatie (=spreuk) mee om beter met HSP of nieuwetijdskind om te leren gaan. </a:t>
            </a:r>
          </a:p>
          <a:p>
            <a:pPr marL="0" marR="0" indent="0" algn="l" defTabSz="914400" rtl="0" eaLnBrk="1" fontAlgn="auto" latinLnBrk="0" hangingPunct="1">
              <a:lnSpc>
                <a:spcPct val="100000"/>
              </a:lnSpc>
              <a:spcBef>
                <a:spcPts val="0"/>
              </a:spcBef>
              <a:spcAft>
                <a:spcPts val="0"/>
              </a:spcAft>
              <a:buClrTx/>
              <a:buSzTx/>
              <a:buFontTx/>
              <a:buNone/>
              <a:tabLst/>
              <a:defRPr/>
            </a:pPr>
            <a:endParaRPr lang="nl-NL" baseline="0" dirty="0" smtClean="0">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b="0" i="0" kern="1200" dirty="0" smtClean="0">
                <a:solidFill>
                  <a:schemeClr val="tx1"/>
                </a:solidFill>
                <a:latin typeface="Arial" pitchFamily="34" charset="0"/>
                <a:ea typeface="+mn-ea"/>
                <a:cs typeface="Arial" pitchFamily="34" charset="0"/>
              </a:rPr>
              <a:t>Ik werk in mijn praktijk met gevoelige of overprikkelde kinderen, volwassenen en ook dieren. Positieve resultaten zijn er al na het eerste consult! Mensen</a:t>
            </a:r>
            <a:r>
              <a:rPr lang="nl-NL" baseline="0" dirty="0" smtClean="0">
                <a:latin typeface="Arial" pitchFamily="34" charset="0"/>
                <a:cs typeface="Arial" pitchFamily="34" charset="0"/>
              </a:rPr>
              <a:t> komen 2 to 5 keer verdeeld over een aantal maanden. Consultprijs is vanaf 35,-.</a:t>
            </a:r>
          </a:p>
          <a:p>
            <a:pPr marL="0" marR="0" indent="0" algn="l" defTabSz="914400" rtl="0" eaLnBrk="1" fontAlgn="auto" latinLnBrk="0" hangingPunct="1">
              <a:lnSpc>
                <a:spcPct val="100000"/>
              </a:lnSpc>
              <a:spcBef>
                <a:spcPts val="0"/>
              </a:spcBef>
              <a:spcAft>
                <a:spcPts val="0"/>
              </a:spcAft>
              <a:buClrTx/>
              <a:buSzTx/>
              <a:buFontTx/>
              <a:buNone/>
              <a:tabLst/>
              <a:defRPr/>
            </a:pPr>
            <a:endParaRPr lang="nl-NL" baseline="0" dirty="0" smtClean="0">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b="1" i="0" kern="1200" dirty="0" smtClean="0">
                <a:solidFill>
                  <a:schemeClr val="tx1"/>
                </a:solidFill>
                <a:latin typeface="Arial" pitchFamily="34" charset="0"/>
                <a:ea typeface="+mn-ea"/>
                <a:cs typeface="Arial" pitchFamily="34" charset="0"/>
              </a:rPr>
              <a:t>Bel om een afspraak te maken: Marion 06-53265693.</a:t>
            </a:r>
            <a:endParaRPr lang="nl-NL" dirty="0" smtClean="0">
              <a:latin typeface="Arial" pitchFamily="34" charset="0"/>
              <a:cs typeface="Arial" pitchFamily="34" charset="0"/>
            </a:endParaRPr>
          </a:p>
          <a:p>
            <a:endParaRPr lang="nl-NL" dirty="0">
              <a:latin typeface="Arial" pitchFamily="34" charset="0"/>
              <a:cs typeface="Arial" pitchFamily="34" charset="0"/>
            </a:endParaRPr>
          </a:p>
        </p:txBody>
      </p:sp>
      <p:sp>
        <p:nvSpPr>
          <p:cNvPr id="4" name="Tijdelijke aanduiding voor dianummer 3"/>
          <p:cNvSpPr>
            <a:spLocks noGrp="1"/>
          </p:cNvSpPr>
          <p:nvPr>
            <p:ph type="sldNum" sz="quarter" idx="10"/>
          </p:nvPr>
        </p:nvSpPr>
        <p:spPr/>
        <p:txBody>
          <a:bodyPr/>
          <a:lstStyle/>
          <a:p>
            <a:fld id="{24601B78-24B9-450B-9C6A-692BF09D8F19}" type="slidenum">
              <a:rPr lang="nl-NL" smtClean="0"/>
              <a:pPr/>
              <a:t>13</a:t>
            </a:fld>
            <a:endParaRPr lang="nl-NL"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latin typeface="Arial" pitchFamily="34" charset="0"/>
                <a:cs typeface="Arial" pitchFamily="34" charset="0"/>
              </a:rPr>
              <a:t>Ik</a:t>
            </a:r>
            <a:r>
              <a:rPr lang="nl-NL" baseline="0" dirty="0" smtClean="0">
                <a:latin typeface="Arial" pitchFamily="34" charset="0"/>
                <a:cs typeface="Arial" pitchFamily="34" charset="0"/>
              </a:rPr>
              <a:t> geef een E-zine uit. Dat is een Magazine of nieuwsbrief met artikelen over v</a:t>
            </a:r>
            <a:r>
              <a:rPr lang="nl-NL" dirty="0" smtClean="0">
                <a:latin typeface="Arial" pitchFamily="34" charset="0"/>
                <a:cs typeface="Arial" pitchFamily="34" charset="0"/>
              </a:rPr>
              <a:t>oeding, eetbare natuur, planten</a:t>
            </a:r>
            <a:r>
              <a:rPr lang="nl-NL" baseline="0" dirty="0" smtClean="0">
                <a:latin typeface="Arial" pitchFamily="34" charset="0"/>
                <a:cs typeface="Arial" pitchFamily="34" charset="0"/>
              </a:rPr>
              <a:t>, </a:t>
            </a:r>
            <a:r>
              <a:rPr lang="nl-NL" dirty="0" smtClean="0">
                <a:latin typeface="Arial" pitchFamily="34" charset="0"/>
                <a:cs typeface="Arial" pitchFamily="34" charset="0"/>
              </a:rPr>
              <a:t>jaarfeesten, hoogsensitiviteit </a:t>
            </a:r>
            <a:r>
              <a:rPr lang="nl-NL" baseline="0" dirty="0" smtClean="0">
                <a:latin typeface="Arial" pitchFamily="34" charset="0"/>
                <a:cs typeface="Arial" pitchFamily="34" charset="0"/>
              </a:rPr>
              <a:t>etc.</a:t>
            </a:r>
          </a:p>
          <a:p>
            <a:r>
              <a:rPr lang="nl-NL" baseline="0" dirty="0" smtClean="0">
                <a:latin typeface="Arial" pitchFamily="34" charset="0"/>
                <a:cs typeface="Arial" pitchFamily="34" charset="0"/>
              </a:rPr>
              <a:t>Je kunt je gratis opgeven door je naam en </a:t>
            </a:r>
            <a:r>
              <a:rPr lang="nl-NL" baseline="0" dirty="0" err="1" smtClean="0">
                <a:latin typeface="Arial" pitchFamily="34" charset="0"/>
                <a:cs typeface="Arial" pitchFamily="34" charset="0"/>
              </a:rPr>
              <a:t>emailadres</a:t>
            </a:r>
            <a:r>
              <a:rPr lang="nl-NL" baseline="0" dirty="0" smtClean="0">
                <a:latin typeface="Arial" pitchFamily="34" charset="0"/>
                <a:cs typeface="Arial" pitchFamily="34" charset="0"/>
              </a:rPr>
              <a:t> op het intekenlijstje te zetten. </a:t>
            </a:r>
          </a:p>
          <a:p>
            <a:r>
              <a:rPr lang="nl-NL" baseline="0" dirty="0" smtClean="0">
                <a:latin typeface="Arial" pitchFamily="34" charset="0"/>
                <a:cs typeface="Arial" pitchFamily="34" charset="0"/>
              </a:rPr>
              <a:t>Je krijgt dan volgende week nummer 11.</a:t>
            </a:r>
            <a:endParaRPr lang="nl-NL" dirty="0" smtClean="0">
              <a:latin typeface="Arial" pitchFamily="34" charset="0"/>
              <a:cs typeface="Arial" pitchFamily="34" charset="0"/>
            </a:endParaRPr>
          </a:p>
          <a:p>
            <a:endParaRPr lang="nl-NL" dirty="0"/>
          </a:p>
        </p:txBody>
      </p:sp>
      <p:sp>
        <p:nvSpPr>
          <p:cNvPr id="4" name="Tijdelijke aanduiding voor dianummer 3"/>
          <p:cNvSpPr>
            <a:spLocks noGrp="1"/>
          </p:cNvSpPr>
          <p:nvPr>
            <p:ph type="sldNum" sz="quarter" idx="10"/>
          </p:nvPr>
        </p:nvSpPr>
        <p:spPr/>
        <p:txBody>
          <a:bodyPr/>
          <a:lstStyle/>
          <a:p>
            <a:fld id="{24601B78-24B9-450B-9C6A-692BF09D8F19}" type="slidenum">
              <a:rPr lang="nl-NL" smtClean="0"/>
              <a:pPr/>
              <a:t>14</a:t>
            </a:fld>
            <a:endParaRPr lang="nl-N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Zijn er nog vragen</a:t>
            </a:r>
            <a:endParaRPr lang="nl-NL" dirty="0"/>
          </a:p>
        </p:txBody>
      </p:sp>
      <p:sp>
        <p:nvSpPr>
          <p:cNvPr id="4" name="Tijdelijke aanduiding voor dianummer 3"/>
          <p:cNvSpPr>
            <a:spLocks noGrp="1"/>
          </p:cNvSpPr>
          <p:nvPr>
            <p:ph type="sldNum" sz="quarter" idx="10"/>
          </p:nvPr>
        </p:nvSpPr>
        <p:spPr/>
        <p:txBody>
          <a:bodyPr/>
          <a:lstStyle/>
          <a:p>
            <a:fld id="{24601B78-24B9-450B-9C6A-692BF09D8F19}" type="slidenum">
              <a:rPr lang="nl-NL" smtClean="0"/>
              <a:pPr/>
              <a:t>15</a:t>
            </a:fld>
            <a:endParaRPr lang="nl-N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24601B78-24B9-450B-9C6A-692BF09D8F19}" type="slidenum">
              <a:rPr lang="nl-NL" smtClean="0"/>
              <a:pPr/>
              <a:t>16</a:t>
            </a:fld>
            <a:endParaRPr lang="nl-NL"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b="1" dirty="0" smtClean="0">
                <a:latin typeface="Arial" pitchFamily="34" charset="0"/>
                <a:cs typeface="Arial" pitchFamily="34" charset="0"/>
              </a:rPr>
              <a:t>Om beter op jullie in te kunnen spelen wil ik graag weten wie jullie zijn.</a:t>
            </a:r>
          </a:p>
          <a:p>
            <a:pPr>
              <a:buFontTx/>
              <a:buChar char="-"/>
            </a:pPr>
            <a:r>
              <a:rPr lang="nl-NL" baseline="0" dirty="0" smtClean="0">
                <a:latin typeface="Arial" pitchFamily="34" charset="0"/>
                <a:cs typeface="Arial" pitchFamily="34" charset="0"/>
              </a:rPr>
              <a:t>Ik ben Marion, ouder van 2 </a:t>
            </a:r>
            <a:r>
              <a:rPr lang="nl-NL" baseline="0" dirty="0" err="1" smtClean="0">
                <a:latin typeface="Arial" pitchFamily="34" charset="0"/>
                <a:cs typeface="Arial" pitchFamily="34" charset="0"/>
              </a:rPr>
              <a:t>hsk-s</a:t>
            </a:r>
            <a:r>
              <a:rPr lang="nl-NL" baseline="0" dirty="0" smtClean="0">
                <a:latin typeface="Arial" pitchFamily="34" charset="0"/>
                <a:cs typeface="Arial" pitchFamily="34" charset="0"/>
              </a:rPr>
              <a:t> en zelf </a:t>
            </a:r>
            <a:r>
              <a:rPr lang="nl-NL" baseline="0" dirty="0" err="1" smtClean="0">
                <a:latin typeface="Arial" pitchFamily="34" charset="0"/>
                <a:cs typeface="Arial" pitchFamily="34" charset="0"/>
              </a:rPr>
              <a:t>hsp-er</a:t>
            </a:r>
            <a:r>
              <a:rPr lang="nl-NL" baseline="0" dirty="0" smtClean="0">
                <a:latin typeface="Arial" pitchFamily="34" charset="0"/>
                <a:cs typeface="Arial" pitchFamily="34" charset="0"/>
              </a:rPr>
              <a:t>.</a:t>
            </a:r>
            <a:endParaRPr lang="nl-NL" dirty="0">
              <a:latin typeface="Arial" pitchFamily="34" charset="0"/>
              <a:cs typeface="Arial" pitchFamily="34" charset="0"/>
            </a:endParaRPr>
          </a:p>
        </p:txBody>
      </p:sp>
      <p:sp>
        <p:nvSpPr>
          <p:cNvPr id="4" name="Tijdelijke aanduiding voor dianummer 3"/>
          <p:cNvSpPr>
            <a:spLocks noGrp="1"/>
          </p:cNvSpPr>
          <p:nvPr>
            <p:ph type="sldNum" sz="quarter" idx="10"/>
          </p:nvPr>
        </p:nvSpPr>
        <p:spPr/>
        <p:txBody>
          <a:bodyPr/>
          <a:lstStyle/>
          <a:p>
            <a:fld id="{24601B78-24B9-450B-9C6A-692BF09D8F19}" type="slidenum">
              <a:rPr lang="nl-NL" smtClean="0"/>
              <a:pPr/>
              <a:t>2</a:t>
            </a:fld>
            <a:endParaRPr lang="nl-NL"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u="sng" dirty="0" err="1" smtClean="0">
                <a:latin typeface="Arial" pitchFamily="34" charset="0"/>
                <a:cs typeface="Arial" pitchFamily="34" charset="0"/>
              </a:rPr>
              <a:t>Elaine</a:t>
            </a:r>
            <a:r>
              <a:rPr lang="nl-NL" u="sng" dirty="0" smtClean="0">
                <a:latin typeface="Arial" pitchFamily="34" charset="0"/>
                <a:cs typeface="Arial" pitchFamily="34" charset="0"/>
              </a:rPr>
              <a:t> N. Aron </a:t>
            </a:r>
            <a:r>
              <a:rPr lang="nl-NL" dirty="0" smtClean="0">
                <a:latin typeface="Arial" pitchFamily="34" charset="0"/>
                <a:cs typeface="Arial" pitchFamily="34" charset="0"/>
              </a:rPr>
              <a:t>is een</a:t>
            </a:r>
            <a:r>
              <a:rPr lang="nl-NL" baseline="0" dirty="0" smtClean="0">
                <a:latin typeface="Arial" pitchFamily="34" charset="0"/>
                <a:cs typeface="Arial" pitchFamily="34" charset="0"/>
              </a:rPr>
              <a:t> Amerikaanse psychologe</a:t>
            </a:r>
            <a:r>
              <a:rPr lang="nl-NL" dirty="0" smtClean="0">
                <a:latin typeface="Arial" pitchFamily="34" charset="0"/>
                <a:cs typeface="Arial" pitchFamily="34" charset="0"/>
              </a:rPr>
              <a:t> en</a:t>
            </a:r>
            <a:r>
              <a:rPr lang="nl-NL" baseline="0" dirty="0" smtClean="0">
                <a:latin typeface="Arial" pitchFamily="34" charset="0"/>
                <a:cs typeface="Arial" pitchFamily="34" charset="0"/>
              </a:rPr>
              <a:t> zij </a:t>
            </a:r>
            <a:r>
              <a:rPr lang="nl-NL" dirty="0" smtClean="0">
                <a:latin typeface="Arial" pitchFamily="34" charset="0"/>
                <a:cs typeface="Arial" pitchFamily="34" charset="0"/>
              </a:rPr>
              <a:t>heeft de term HSP </a:t>
            </a:r>
            <a:r>
              <a:rPr lang="nl-NL" baseline="0" dirty="0" smtClean="0">
                <a:latin typeface="Arial" pitchFamily="34" charset="0"/>
                <a:cs typeface="Arial" pitchFamily="34" charset="0"/>
              </a:rPr>
              <a:t> ‘</a:t>
            </a:r>
            <a:r>
              <a:rPr lang="nl-NL" dirty="0" smtClean="0">
                <a:latin typeface="Arial" pitchFamily="34" charset="0"/>
                <a:cs typeface="Arial" pitchFamily="34" charset="0"/>
              </a:rPr>
              <a:t>bedacht’ in 1996. </a:t>
            </a:r>
          </a:p>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latin typeface="Arial" pitchFamily="34" charset="0"/>
                <a:cs typeface="Arial" pitchFamily="34" charset="0"/>
              </a:rPr>
              <a:t>Natuurlijk bestaat HSP al langer. Zij stelde dat 15-20 % van de mensen HSP is. Zowel</a:t>
            </a:r>
            <a:r>
              <a:rPr lang="nl-NL" baseline="0" dirty="0" smtClean="0">
                <a:latin typeface="Arial" pitchFamily="34" charset="0"/>
                <a:cs typeface="Arial" pitchFamily="34" charset="0"/>
              </a:rPr>
              <a:t> van de mannen als de vrouwen. </a:t>
            </a:r>
          </a:p>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latin typeface="Arial" pitchFamily="34" charset="0"/>
                <a:cs typeface="Arial" pitchFamily="34" charset="0"/>
              </a:rPr>
              <a:t>Nog eens 30 a 35 % is sensitief. </a:t>
            </a:r>
          </a:p>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latin typeface="Arial" pitchFamily="34" charset="0"/>
                <a:cs typeface="Arial" pitchFamily="34" charset="0"/>
              </a:rPr>
              <a:t>De mening is: Tegenwoordig ligt </a:t>
            </a:r>
            <a:r>
              <a:rPr lang="nl-NL" baseline="0" dirty="0" smtClean="0">
                <a:latin typeface="Arial" pitchFamily="34" charset="0"/>
                <a:cs typeface="Arial" pitchFamily="34" charset="0"/>
              </a:rPr>
              <a:t>het percentage kinderen dat het heeft hoger. Dat kan komen doordat er nu andere soort kinderen geboren worden (</a:t>
            </a:r>
            <a:r>
              <a:rPr lang="nl-NL" baseline="0" dirty="0" err="1" smtClean="0">
                <a:latin typeface="Arial" pitchFamily="34" charset="0"/>
                <a:cs typeface="Arial" pitchFamily="34" charset="0"/>
              </a:rPr>
              <a:t>nieuwetijdskinderen</a:t>
            </a:r>
            <a:r>
              <a:rPr lang="nl-NL" baseline="0" dirty="0" smtClean="0">
                <a:latin typeface="Arial" pitchFamily="34" charset="0"/>
                <a:cs typeface="Arial" pitchFamily="34" charset="0"/>
              </a:rPr>
              <a:t>), maar ook doordat we in zo’n drukke maatschappij leven dat ook de sensitieve kinderen ‘opvallen’ en klachten hebben.</a:t>
            </a:r>
          </a:p>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smtClean="0">
                <a:latin typeface="Arial" pitchFamily="34" charset="0"/>
                <a:cs typeface="Arial" pitchFamily="34" charset="0"/>
              </a:rPr>
              <a:t>- HSP is geen ziekte, maar een verzameling kenmerken die door de mensen als positief of negatief ervaren kunnen worden. </a:t>
            </a:r>
          </a:p>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smtClean="0">
                <a:latin typeface="Arial" pitchFamily="34" charset="0"/>
                <a:cs typeface="Arial" pitchFamily="34" charset="0"/>
              </a:rPr>
              <a:t>Het komt voor bij volwassen, kinderen en dieren. </a:t>
            </a:r>
          </a:p>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smtClean="0">
                <a:latin typeface="Arial" pitchFamily="34" charset="0"/>
                <a:cs typeface="Arial" pitchFamily="34" charset="0"/>
              </a:rPr>
              <a:t>Vroeger waren de HSP-ers de raadgevers van de koning, de sjamanen, de bisschoppen , heksen etc. Tegenwoordig wordt kennis, macht en geld belangrijker gevonden dan wijsheid en </a:t>
            </a:r>
            <a:r>
              <a:rPr lang="nl-NL" baseline="0" dirty="0" err="1" smtClean="0">
                <a:latin typeface="Arial" pitchFamily="34" charset="0"/>
                <a:cs typeface="Arial" pitchFamily="34" charset="0"/>
              </a:rPr>
              <a:t>intuitie</a:t>
            </a:r>
            <a:r>
              <a:rPr lang="nl-NL" baseline="0" dirty="0" smtClean="0">
                <a:latin typeface="Arial" pitchFamily="34" charset="0"/>
                <a:cs typeface="Arial" pitchFamily="34" charset="0"/>
              </a:rPr>
              <a:t>. </a:t>
            </a:r>
          </a:p>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smtClean="0">
                <a:latin typeface="Arial" pitchFamily="34" charset="0"/>
                <a:cs typeface="Arial" pitchFamily="34" charset="0"/>
              </a:rPr>
              <a:t>Daarnaast is het tempo van onze samenleving zeer versnelt en krijgen we allemaal veel prikkels binnen. HSP word tegenwoordig door velen als negatief ervaren totdat je ermee om hebt leren gaan. Van klacht naar kracht.</a:t>
            </a:r>
          </a:p>
          <a:p>
            <a:endParaRPr lang="nl-NL" dirty="0" smtClean="0">
              <a:latin typeface="Arial" pitchFamily="34" charset="0"/>
              <a:cs typeface="Arial" pitchFamily="34" charset="0"/>
            </a:endParaRPr>
          </a:p>
          <a:p>
            <a:r>
              <a:rPr lang="nl-NL" dirty="0" smtClean="0">
                <a:latin typeface="Arial" pitchFamily="34" charset="0"/>
                <a:cs typeface="Arial" pitchFamily="34" charset="0"/>
              </a:rPr>
              <a:t>Als 2</a:t>
            </a:r>
            <a:r>
              <a:rPr lang="nl-NL" baseline="30000" dirty="0" smtClean="0">
                <a:latin typeface="Arial" pitchFamily="34" charset="0"/>
                <a:cs typeface="Arial" pitchFamily="34" charset="0"/>
              </a:rPr>
              <a:t>e</a:t>
            </a:r>
            <a:r>
              <a:rPr lang="nl-NL" dirty="0" smtClean="0">
                <a:latin typeface="Arial" pitchFamily="34" charset="0"/>
                <a:cs typeface="Arial" pitchFamily="34" charset="0"/>
              </a:rPr>
              <a:t> wil ik </a:t>
            </a:r>
            <a:r>
              <a:rPr lang="nl-NL" u="sng" dirty="0" smtClean="0">
                <a:latin typeface="Arial" pitchFamily="34" charset="0"/>
                <a:cs typeface="Arial" pitchFamily="34" charset="0"/>
              </a:rPr>
              <a:t>Susan </a:t>
            </a:r>
            <a:r>
              <a:rPr lang="nl-NL" u="sng" dirty="0" err="1" smtClean="0">
                <a:latin typeface="Arial" pitchFamily="34" charset="0"/>
                <a:cs typeface="Arial" pitchFamily="34" charset="0"/>
              </a:rPr>
              <a:t>Marletta-Hart</a:t>
            </a:r>
            <a:r>
              <a:rPr lang="nl-NL" u="sng" dirty="0" smtClean="0">
                <a:latin typeface="Arial" pitchFamily="34" charset="0"/>
                <a:cs typeface="Arial" pitchFamily="34" charset="0"/>
              </a:rPr>
              <a:t> </a:t>
            </a:r>
            <a:r>
              <a:rPr lang="nl-NL" dirty="0" smtClean="0">
                <a:latin typeface="Arial" pitchFamily="34" charset="0"/>
                <a:cs typeface="Arial" pitchFamily="34" charset="0"/>
              </a:rPr>
              <a:t>noemen. </a:t>
            </a:r>
          </a:p>
          <a:p>
            <a:r>
              <a:rPr lang="nl-NL" dirty="0" smtClean="0">
                <a:latin typeface="Arial" pitchFamily="34" charset="0"/>
                <a:cs typeface="Arial" pitchFamily="34" charset="0"/>
              </a:rPr>
              <a:t>De sensatiezoeker gaat bij overprikkeling door, kent zijn grenzen niet en heeft overeenkomsten met de </a:t>
            </a:r>
            <a:r>
              <a:rPr lang="nl-NL" dirty="0" err="1" smtClean="0">
                <a:latin typeface="Arial" pitchFamily="34" charset="0"/>
                <a:cs typeface="Arial" pitchFamily="34" charset="0"/>
              </a:rPr>
              <a:t>ADHD-er</a:t>
            </a:r>
            <a:r>
              <a:rPr lang="nl-NL" dirty="0" smtClean="0">
                <a:latin typeface="Arial" pitchFamily="34" charset="0"/>
                <a:cs typeface="Arial" pitchFamily="34" charset="0"/>
              </a:rPr>
              <a:t>. </a:t>
            </a:r>
          </a:p>
          <a:p>
            <a:r>
              <a:rPr lang="nl-NL" dirty="0" smtClean="0">
                <a:latin typeface="Arial" pitchFamily="34" charset="0"/>
                <a:cs typeface="Arial" pitchFamily="34" charset="0"/>
              </a:rPr>
              <a:t>De rustzoeker is stil, verlegen </a:t>
            </a:r>
            <a:r>
              <a:rPr lang="nl-NL" dirty="0" smtClean="0">
                <a:latin typeface="Arial" pitchFamily="34" charset="0"/>
                <a:cs typeface="Arial" pitchFamily="34" charset="0"/>
                <a:sym typeface="Wingdings" pitchFamily="2" charset="2"/>
              </a:rPr>
              <a:t> voorbeeld Anne.</a:t>
            </a:r>
          </a:p>
          <a:p>
            <a:r>
              <a:rPr lang="nl-NL" dirty="0" smtClean="0">
                <a:latin typeface="Arial" pitchFamily="34" charset="0"/>
                <a:cs typeface="Arial" pitchFamily="34" charset="0"/>
                <a:sym typeface="Wingdings" pitchFamily="2" charset="2"/>
              </a:rPr>
              <a:t>Zij zegt ook: Een mens is meer dan zijn lichaam. Hij/zij heeft een ziel of een geest. Een HSK ervaart dat zeker</a:t>
            </a:r>
            <a:r>
              <a:rPr lang="nl-NL" baseline="0" dirty="0" smtClean="0">
                <a:latin typeface="Arial" pitchFamily="34" charset="0"/>
                <a:cs typeface="Arial" pitchFamily="34" charset="0"/>
                <a:sym typeface="Wingdings" pitchFamily="2" charset="2"/>
              </a:rPr>
              <a:t> en zal je daar als eventuele </a:t>
            </a:r>
            <a:r>
              <a:rPr lang="nl-NL" baseline="0" dirty="0" err="1" smtClean="0">
                <a:latin typeface="Arial" pitchFamily="34" charset="0"/>
                <a:cs typeface="Arial" pitchFamily="34" charset="0"/>
                <a:sym typeface="Wingdings" pitchFamily="2" charset="2"/>
              </a:rPr>
              <a:t>ateist</a:t>
            </a:r>
            <a:r>
              <a:rPr lang="nl-NL" baseline="0" dirty="0" smtClean="0">
                <a:latin typeface="Arial" pitchFamily="34" charset="0"/>
                <a:cs typeface="Arial" pitchFamily="34" charset="0"/>
                <a:sym typeface="Wingdings" pitchFamily="2" charset="2"/>
              </a:rPr>
              <a:t> op ‘wijzen.’ </a:t>
            </a:r>
          </a:p>
          <a:p>
            <a:r>
              <a:rPr lang="nl-NL" baseline="0" dirty="0" smtClean="0">
                <a:latin typeface="Arial" pitchFamily="34" charset="0"/>
                <a:cs typeface="Arial" pitchFamily="34" charset="0"/>
                <a:sym typeface="Wingdings" pitchFamily="2" charset="2"/>
              </a:rPr>
              <a:t>Maar ze hebben vaak een s</a:t>
            </a:r>
            <a:r>
              <a:rPr lang="nl-NL" dirty="0" smtClean="0">
                <a:latin typeface="Arial" pitchFamily="34" charset="0"/>
                <a:cs typeface="Arial" pitchFamily="34" charset="0"/>
                <a:sym typeface="Wingdings" pitchFamily="2" charset="2"/>
              </a:rPr>
              <a:t>lechte verbinding tussen lichaam</a:t>
            </a:r>
            <a:r>
              <a:rPr lang="nl-NL" baseline="0" dirty="0" smtClean="0">
                <a:latin typeface="Arial" pitchFamily="34" charset="0"/>
                <a:cs typeface="Arial" pitchFamily="34" charset="0"/>
                <a:sym typeface="Wingdings" pitchFamily="2" charset="2"/>
              </a:rPr>
              <a:t> en geest</a:t>
            </a:r>
            <a:r>
              <a:rPr lang="nl-NL" dirty="0" smtClean="0">
                <a:latin typeface="Arial" pitchFamily="34" charset="0"/>
                <a:cs typeface="Arial" pitchFamily="34" charset="0"/>
                <a:sym typeface="Wingdings" pitchFamily="2" charset="2"/>
              </a:rPr>
              <a:t>: niet geaard, onvoldoende</a:t>
            </a:r>
            <a:r>
              <a:rPr lang="nl-NL" baseline="0" dirty="0" smtClean="0">
                <a:latin typeface="Arial" pitchFamily="34" charset="0"/>
                <a:cs typeface="Arial" pitchFamily="34" charset="0"/>
                <a:sym typeface="Wingdings" pitchFamily="2" charset="2"/>
              </a:rPr>
              <a:t> in het lijf. Ze voelen zich eenzaam en niet altijd veilig voelen in je lijf of zelfs op aarde.</a:t>
            </a:r>
            <a:r>
              <a:rPr lang="nl-NL" dirty="0" smtClean="0">
                <a:latin typeface="Arial" pitchFamily="34" charset="0"/>
                <a:cs typeface="Arial" pitchFamily="34" charset="0"/>
                <a:sym typeface="Wingdings" pitchFamily="2" charset="2"/>
              </a:rPr>
              <a:t> Ze heeft het dat deze kinderen</a:t>
            </a:r>
            <a:r>
              <a:rPr lang="nl-NL" baseline="0" dirty="0" smtClean="0">
                <a:latin typeface="Arial" pitchFamily="34" charset="0"/>
                <a:cs typeface="Arial" pitchFamily="34" charset="0"/>
                <a:sym typeface="Wingdings" pitchFamily="2" charset="2"/>
              </a:rPr>
              <a:t> liefdevolle acceptatie in de opvoeding nodig hebben en dat er knelpunten zijn.</a:t>
            </a:r>
          </a:p>
          <a:p>
            <a:endParaRPr lang="nl-NL" baseline="0" dirty="0" smtClean="0">
              <a:latin typeface="Arial" pitchFamily="34" charset="0"/>
              <a:cs typeface="Arial" pitchFamily="34" charset="0"/>
            </a:endParaRPr>
          </a:p>
          <a:p>
            <a:r>
              <a:rPr lang="nl-NL" baseline="0" dirty="0" smtClean="0">
                <a:latin typeface="Arial" pitchFamily="34" charset="0"/>
                <a:cs typeface="Arial" pitchFamily="34" charset="0"/>
              </a:rPr>
              <a:t>Er zijn nog veel meer mensen die zich met HSP bezig houden. Ik noem er nog twee die zich richten op kinderen:</a:t>
            </a:r>
          </a:p>
          <a:p>
            <a:endParaRPr lang="nl-NL"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nl-NL" u="sng" dirty="0" smtClean="0">
                <a:latin typeface="Arial" pitchFamily="34" charset="0"/>
                <a:cs typeface="Arial" pitchFamily="34" charset="0"/>
              </a:rPr>
              <a:t>Carla van Wensen </a:t>
            </a:r>
            <a:r>
              <a:rPr lang="nl-NL" dirty="0" smtClean="0">
                <a:latin typeface="Arial" pitchFamily="34" charset="0"/>
                <a:cs typeface="Arial" pitchFamily="34" charset="0"/>
              </a:rPr>
              <a:t>heeft heeft het over voelsprieten en dat is een duidelijk voorbeeld hoe</a:t>
            </a:r>
            <a:r>
              <a:rPr lang="nl-NL" baseline="0" dirty="0" smtClean="0">
                <a:latin typeface="Arial" pitchFamily="34" charset="0"/>
                <a:cs typeface="Arial" pitchFamily="34" charset="0"/>
              </a:rPr>
              <a:t> je gevoeligheid en overprikkeling aan kinderen kunt uitleggen. Ook heeft zij het over ramen en deuren die te wijd open staan. Deze staan symbool voor de chakra’s of energiecentra van ons lichaam. Ook heeft zij het ook top en flopgedachtes.</a:t>
            </a:r>
            <a:endParaRPr lang="nl-NL" dirty="0" smtClean="0">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nl-NL" dirty="0" smtClean="0">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latin typeface="Arial" pitchFamily="34" charset="0"/>
                <a:cs typeface="Arial" pitchFamily="34" charset="0"/>
              </a:rPr>
              <a:t>Tenslotte focust</a:t>
            </a:r>
            <a:r>
              <a:rPr lang="nl-NL" baseline="0" dirty="0" smtClean="0">
                <a:latin typeface="Arial" pitchFamily="34" charset="0"/>
                <a:cs typeface="Arial" pitchFamily="34" charset="0"/>
              </a:rPr>
              <a:t> </a:t>
            </a:r>
            <a:r>
              <a:rPr lang="nl-NL" u="sng" baseline="0" dirty="0" err="1" smtClean="0">
                <a:latin typeface="Arial" pitchFamily="34" charset="0"/>
                <a:cs typeface="Arial" pitchFamily="34" charset="0"/>
              </a:rPr>
              <a:t>Jaqueline</a:t>
            </a:r>
            <a:r>
              <a:rPr lang="nl-NL" u="sng" baseline="0" dirty="0" smtClean="0">
                <a:latin typeface="Arial" pitchFamily="34" charset="0"/>
                <a:cs typeface="Arial" pitchFamily="34" charset="0"/>
              </a:rPr>
              <a:t> </a:t>
            </a:r>
            <a:r>
              <a:rPr lang="nl-NL" u="sng" baseline="0" dirty="0" err="1" smtClean="0">
                <a:latin typeface="Arial" pitchFamily="34" charset="0"/>
                <a:cs typeface="Arial" pitchFamily="34" charset="0"/>
              </a:rPr>
              <a:t>Verhaegh</a:t>
            </a:r>
            <a:r>
              <a:rPr lang="nl-NL" u="sng" baseline="0" dirty="0" smtClean="0">
                <a:latin typeface="Arial" pitchFamily="34" charset="0"/>
                <a:cs typeface="Arial" pitchFamily="34" charset="0"/>
              </a:rPr>
              <a:t> </a:t>
            </a:r>
            <a:r>
              <a:rPr lang="nl-NL" baseline="0" dirty="0" smtClean="0">
                <a:latin typeface="Arial" pitchFamily="34" charset="0"/>
                <a:cs typeface="Arial" pitchFamily="34" charset="0"/>
              </a:rPr>
              <a:t>zich op het nieuwetijdskind. Dat is een super hoogsensitief kind met paranormale gaven. Heeft je kind het over engelen, kleuren, je overleden moeder, een onzichtbaar vriendje of kan het pijn weghalen. En voelt het zich anders en eenzaam. Neem dat serieus! Meer lezen in dit boekje ik zie ik zie wat voor jou.</a:t>
            </a:r>
          </a:p>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smtClean="0">
                <a:latin typeface="Arial" pitchFamily="34" charset="0"/>
                <a:cs typeface="Arial" pitchFamily="34" charset="0"/>
              </a:rPr>
              <a:t> </a:t>
            </a:r>
            <a:r>
              <a:rPr lang="nl-NL" sz="1000" baseline="0" dirty="0" smtClean="0">
                <a:latin typeface="Arial" pitchFamily="34" charset="0"/>
                <a:cs typeface="Arial" pitchFamily="34" charset="0"/>
              </a:rPr>
              <a:t>(Ze geeft informatie over aura’s, het onzichtbare, het universum etc. en hoe deze kinderen hun innerlijke kracht kunnen versterken. Ze geeft yogaoefeningen en visualisaties zodat een kind goed in zijn lijf zit en goed geaard is.)</a:t>
            </a:r>
            <a:endParaRPr lang="nl-NL" sz="1000" dirty="0">
              <a:latin typeface="Arial" pitchFamily="34" charset="0"/>
              <a:cs typeface="Arial" pitchFamily="34" charset="0"/>
            </a:endParaRPr>
          </a:p>
        </p:txBody>
      </p:sp>
      <p:sp>
        <p:nvSpPr>
          <p:cNvPr id="4" name="Tijdelijke aanduiding voor dianummer 3"/>
          <p:cNvSpPr>
            <a:spLocks noGrp="1"/>
          </p:cNvSpPr>
          <p:nvPr>
            <p:ph type="sldNum" sz="quarter" idx="10"/>
          </p:nvPr>
        </p:nvSpPr>
        <p:spPr/>
        <p:txBody>
          <a:bodyPr/>
          <a:lstStyle/>
          <a:p>
            <a:fld id="{24601B78-24B9-450B-9C6A-692BF09D8F19}" type="slidenum">
              <a:rPr lang="nl-NL" smtClean="0"/>
              <a:pPr/>
              <a:t>3</a:t>
            </a:fld>
            <a:endParaRPr lang="nl-NL"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200" b="0" i="0" kern="1200" baseline="0" dirty="0" smtClean="0">
                <a:solidFill>
                  <a:schemeClr val="tx1"/>
                </a:solidFill>
                <a:latin typeface="Arial" pitchFamily="34" charset="0"/>
                <a:ea typeface="+mn-ea"/>
                <a:cs typeface="Arial" pitchFamily="34" charset="0"/>
              </a:rPr>
              <a:t>Wie wil er een voorbeeld geven van een HSK? Beschrijf zij kwaliteiten en klachten kort.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b="0" i="0" kern="1200" baseline="0" dirty="0" smtClean="0">
                <a:solidFill>
                  <a:schemeClr val="tx1"/>
                </a:solidFill>
                <a:latin typeface="Arial" pitchFamily="34" charset="0"/>
                <a:ea typeface="+mn-ea"/>
                <a:cs typeface="Arial" pitchFamily="34" charset="0"/>
              </a:rPr>
              <a:t>En anders geef ik een voorbeeld.</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b="0" i="0" kern="1200" baseline="0" dirty="0" smtClean="0">
              <a:solidFill>
                <a:schemeClr val="tx1"/>
              </a:solidFill>
              <a:latin typeface="Arial" pitchFamily="34" charset="0"/>
              <a:ea typeface="+mn-ea"/>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b="0" i="0" dirty="0" smtClean="0">
                <a:latin typeface="Arial" pitchFamily="34" charset="0"/>
                <a:cs typeface="Arial" pitchFamily="34" charset="0"/>
              </a:rPr>
              <a:t>Dit is de driejarige </a:t>
            </a:r>
            <a:r>
              <a:rPr lang="nl-NL" sz="1200" b="0" i="0" kern="1200" dirty="0" smtClean="0">
                <a:solidFill>
                  <a:schemeClr val="tx1"/>
                </a:solidFill>
                <a:latin typeface="Arial" pitchFamily="34" charset="0"/>
                <a:ea typeface="+mn-ea"/>
                <a:cs typeface="Arial" pitchFamily="34" charset="0"/>
              </a:rPr>
              <a:t>Rosa.</a:t>
            </a:r>
            <a:r>
              <a:rPr lang="nl-NL" sz="1200" b="0" i="0" kern="1200" baseline="0" dirty="0" smtClean="0">
                <a:solidFill>
                  <a:schemeClr val="tx1"/>
                </a:solidFill>
                <a:latin typeface="Arial" pitchFamily="34" charset="0"/>
                <a:ea typeface="+mn-ea"/>
                <a:cs typeface="Arial" pitchFamily="34" charset="0"/>
              </a:rPr>
              <a:t>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b="0" i="0" kern="1200" baseline="0" dirty="0" smtClean="0">
                <a:solidFill>
                  <a:schemeClr val="tx1"/>
                </a:solidFill>
                <a:latin typeface="Arial" pitchFamily="34" charset="0"/>
                <a:ea typeface="+mn-ea"/>
                <a:cs typeface="Arial" pitchFamily="34" charset="0"/>
              </a:rPr>
              <a:t>Ze </a:t>
            </a:r>
            <a:r>
              <a:rPr lang="nl-NL" sz="1200" b="0" i="0" kern="1200" dirty="0" smtClean="0">
                <a:solidFill>
                  <a:schemeClr val="tx1"/>
                </a:solidFill>
                <a:latin typeface="Arial" pitchFamily="34" charset="0"/>
                <a:ea typeface="+mn-ea"/>
                <a:cs typeface="Arial" pitchFamily="34" charset="0"/>
              </a:rPr>
              <a:t>is een rustig</a:t>
            </a:r>
            <a:r>
              <a:rPr lang="nl-NL" sz="1200" b="0" i="0" kern="1200" baseline="0" dirty="0" smtClean="0">
                <a:solidFill>
                  <a:schemeClr val="tx1"/>
                </a:solidFill>
                <a:latin typeface="Arial" pitchFamily="34" charset="0"/>
                <a:ea typeface="+mn-ea"/>
                <a:cs typeface="Arial" pitchFamily="34" charset="0"/>
              </a:rPr>
              <a:t> meisje met blond haren blauwe ogen. Op het eerste oog is ze heel gewoon.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b="0" i="0" kern="1200" baseline="0" dirty="0" smtClean="0">
                <a:solidFill>
                  <a:schemeClr val="tx1"/>
                </a:solidFill>
                <a:latin typeface="Arial" pitchFamily="34" charset="0"/>
                <a:ea typeface="+mn-ea"/>
                <a:cs typeface="Arial" pitchFamily="34" charset="0"/>
              </a:rPr>
              <a:t>Thuis: </a:t>
            </a:r>
            <a:r>
              <a:rPr lang="nl-NL" sz="1200" b="0" i="0" kern="1200" dirty="0" smtClean="0">
                <a:solidFill>
                  <a:schemeClr val="tx1"/>
                </a:solidFill>
                <a:latin typeface="Arial" pitchFamily="34" charset="0"/>
                <a:ea typeface="+mn-ea"/>
                <a:cs typeface="Arial" pitchFamily="34" charset="0"/>
              </a:rPr>
              <a:t>huilbaby,</a:t>
            </a:r>
            <a:r>
              <a:rPr lang="nl-NL" sz="1200" b="0" i="0" kern="1200" baseline="0" dirty="0" smtClean="0">
                <a:solidFill>
                  <a:schemeClr val="tx1"/>
                </a:solidFill>
                <a:latin typeface="Arial" pitchFamily="34" charset="0"/>
                <a:ea typeface="+mn-ea"/>
                <a:cs typeface="Arial" pitchFamily="34" charset="0"/>
              </a:rPr>
              <a:t> bui</a:t>
            </a:r>
            <a:r>
              <a:rPr lang="nl-NL" sz="1200" b="0" i="0" kern="1200" dirty="0" smtClean="0">
                <a:solidFill>
                  <a:schemeClr val="tx1"/>
                </a:solidFill>
                <a:latin typeface="Arial" pitchFamily="34" charset="0"/>
                <a:ea typeface="+mn-ea"/>
                <a:cs typeface="Arial" pitchFamily="34" charset="0"/>
              </a:rPr>
              <a:t>krampjes:</a:t>
            </a:r>
            <a:r>
              <a:rPr lang="nl-NL" sz="1200" b="0" i="0" kern="1200" baseline="0" dirty="0" smtClean="0">
                <a:solidFill>
                  <a:schemeClr val="tx1"/>
                </a:solidFill>
                <a:latin typeface="Arial" pitchFamily="34" charset="0"/>
                <a:ea typeface="+mn-ea"/>
                <a:cs typeface="Arial" pitchFamily="34" charset="0"/>
              </a:rPr>
              <a:t> </a:t>
            </a:r>
            <a:r>
              <a:rPr lang="nl-NL" sz="1200" b="0" i="0" kern="1200" dirty="0" smtClean="0">
                <a:solidFill>
                  <a:schemeClr val="tx1"/>
                </a:solidFill>
                <a:latin typeface="Arial" pitchFamily="34" charset="0"/>
                <a:ea typeface="+mn-ea"/>
                <a:cs typeface="Arial" pitchFamily="34" charset="0"/>
              </a:rPr>
              <a:t>koemelkallergie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b="0" i="0" kern="1200" dirty="0" smtClean="0">
                <a:solidFill>
                  <a:schemeClr val="tx1"/>
                </a:solidFill>
                <a:latin typeface="Arial" pitchFamily="34" charset="0"/>
                <a:ea typeface="+mn-ea"/>
                <a:cs typeface="Arial" pitchFamily="34" charset="0"/>
              </a:rPr>
              <a:t>         wijze ogen</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b="0" i="0" kern="1200" dirty="0" smtClean="0">
                <a:solidFill>
                  <a:schemeClr val="tx1"/>
                </a:solidFill>
                <a:latin typeface="Arial" pitchFamily="34" charset="0"/>
                <a:ea typeface="+mn-ea"/>
                <a:cs typeface="Arial" pitchFamily="34" charset="0"/>
              </a:rPr>
              <a:t>         trekt zich terug als ze moe is en speelt dan alleen</a:t>
            </a:r>
            <a:r>
              <a:rPr lang="nl-NL" sz="1200" b="0" i="0" kern="1200" baseline="0" dirty="0" smtClean="0">
                <a:solidFill>
                  <a:schemeClr val="tx1"/>
                </a:solidFill>
                <a:latin typeface="Arial" pitchFamily="34" charset="0"/>
                <a:ea typeface="+mn-ea"/>
                <a:cs typeface="Arial" pitchFamily="34" charset="0"/>
              </a:rPr>
              <a:t> </a:t>
            </a:r>
            <a:r>
              <a:rPr lang="nl-NL" sz="1200" b="0" i="0" kern="1200" dirty="0" smtClean="0">
                <a:solidFill>
                  <a:schemeClr val="tx1"/>
                </a:solidFill>
                <a:latin typeface="Arial" pitchFamily="34" charset="0"/>
                <a:ea typeface="+mn-ea"/>
                <a:cs typeface="Arial" pitchFamily="34" charset="0"/>
              </a:rPr>
              <a:t>met barbies bijv.</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b="0" i="0" kern="1200" baseline="0" dirty="0" smtClean="0">
                <a:solidFill>
                  <a:schemeClr val="tx1"/>
                </a:solidFill>
                <a:latin typeface="Arial" pitchFamily="34" charset="0"/>
                <a:ea typeface="+mn-ea"/>
                <a:cs typeface="Arial" pitchFamily="34" charset="0"/>
              </a:rPr>
              <a:t>         </a:t>
            </a:r>
            <a:r>
              <a:rPr lang="nl-NL" sz="1200" b="0" i="0" kern="1200" dirty="0" smtClean="0">
                <a:solidFill>
                  <a:schemeClr val="tx1"/>
                </a:solidFill>
                <a:latin typeface="Arial" pitchFamily="34" charset="0"/>
                <a:ea typeface="+mn-ea"/>
                <a:cs typeface="Arial" pitchFamily="34" charset="0"/>
              </a:rPr>
              <a:t>nachtmerries,</a:t>
            </a:r>
            <a:r>
              <a:rPr lang="nl-NL" sz="1200" b="0" i="0" kern="1200" baseline="0" dirty="0" smtClean="0">
                <a:solidFill>
                  <a:schemeClr val="tx1"/>
                </a:solidFill>
                <a:latin typeface="Arial" pitchFamily="34" charset="0"/>
                <a:ea typeface="+mn-ea"/>
                <a:cs typeface="Arial" pitchFamily="34" charset="0"/>
              </a:rPr>
              <a:t> bleek en  moe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b="0" i="0" kern="1200" baseline="0" dirty="0" smtClean="0">
                <a:solidFill>
                  <a:schemeClr val="tx1"/>
                </a:solidFill>
                <a:latin typeface="Arial" pitchFamily="34" charset="0"/>
                <a:ea typeface="+mn-ea"/>
                <a:cs typeface="Arial" pitchFamily="34" charset="0"/>
              </a:rPr>
              <a:t>         korter lontje en pesten broer en poes sinds geboorte zusje</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b="0" i="0" kern="1200" baseline="0" dirty="0" smtClean="0">
                <a:solidFill>
                  <a:schemeClr val="tx1"/>
                </a:solidFill>
                <a:latin typeface="Arial" pitchFamily="34" charset="0"/>
                <a:ea typeface="+mn-ea"/>
                <a:cs typeface="Arial" pitchFamily="34" charset="0"/>
              </a:rPr>
              <a:t>KDV: moeite met afscheid nemen, huilen, tegenstribbelen</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b="0" i="0" kern="1200" baseline="0" dirty="0" smtClean="0">
                <a:solidFill>
                  <a:schemeClr val="tx1"/>
                </a:solidFill>
                <a:latin typeface="Arial" pitchFamily="34" charset="0"/>
                <a:ea typeface="+mn-ea"/>
                <a:cs typeface="Arial" pitchFamily="34" charset="0"/>
              </a:rPr>
              <a:t>        tekent graag en houdt van groene speeltuin</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b="0" i="0" kern="1200" baseline="0" dirty="0" smtClean="0">
                <a:solidFill>
                  <a:schemeClr val="tx1"/>
                </a:solidFill>
                <a:latin typeface="Arial" pitchFamily="34" charset="0"/>
                <a:ea typeface="+mn-ea"/>
                <a:cs typeface="Arial" pitchFamily="34" charset="0"/>
              </a:rPr>
              <a:t>        Aan het einde van de dag vaak te moe om te spelen</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b="0" i="0" kern="1200" baseline="0" dirty="0" smtClean="0">
                <a:solidFill>
                  <a:schemeClr val="tx1"/>
                </a:solidFill>
                <a:latin typeface="Arial" pitchFamily="34" charset="0"/>
                <a:ea typeface="+mn-ea"/>
                <a:cs typeface="Arial" pitchFamily="34" charset="0"/>
              </a:rPr>
              <a:t>        hangt aan vaste ‘juf’, heeft </a:t>
            </a:r>
            <a:r>
              <a:rPr lang="nl-NL" sz="1200" b="0" i="0" kern="1200" baseline="0" dirty="0" err="1" smtClean="0">
                <a:solidFill>
                  <a:schemeClr val="tx1"/>
                </a:solidFill>
                <a:latin typeface="Arial" pitchFamily="34" charset="0"/>
                <a:ea typeface="+mn-ea"/>
                <a:cs typeface="Arial" pitchFamily="34" charset="0"/>
              </a:rPr>
              <a:t>vats</a:t>
            </a:r>
            <a:r>
              <a:rPr lang="nl-NL" sz="1200" b="0" i="0" kern="1200" baseline="0" dirty="0" smtClean="0">
                <a:solidFill>
                  <a:schemeClr val="tx1"/>
                </a:solidFill>
                <a:latin typeface="Arial" pitchFamily="34" charset="0"/>
                <a:ea typeface="+mn-ea"/>
                <a:cs typeface="Arial" pitchFamily="34" charset="0"/>
              </a:rPr>
              <a:t> vriendinnetje</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b="0" i="0" kern="1200" baseline="0" dirty="0" smtClean="0">
                <a:solidFill>
                  <a:schemeClr val="tx1"/>
                </a:solidFill>
                <a:latin typeface="Arial" pitchFamily="34" charset="0"/>
                <a:ea typeface="+mn-ea"/>
                <a:cs typeface="Arial" pitchFamily="34" charset="0"/>
              </a:rPr>
              <a:t>        Bij stress, ruzies of verandering (thuis) </a:t>
            </a:r>
            <a:r>
              <a:rPr lang="nl-NL" sz="1200" b="0" i="0" kern="1200" baseline="0" dirty="0" smtClean="0">
                <a:solidFill>
                  <a:schemeClr val="tx1"/>
                </a:solidFill>
                <a:latin typeface="Arial" pitchFamily="34" charset="0"/>
                <a:ea typeface="+mn-ea"/>
                <a:cs typeface="Arial" pitchFamily="34" charset="0"/>
                <a:sym typeface="Wingdings" pitchFamily="2" charset="2"/>
              </a:rPr>
              <a:t> buikpijn</a:t>
            </a:r>
            <a:endParaRPr lang="nl-NL" sz="1200" b="0" i="0" kern="1200" baseline="0" dirty="0" smtClean="0">
              <a:solidFill>
                <a:schemeClr val="tx1"/>
              </a:solidFill>
              <a:latin typeface="Arial" pitchFamily="34" charset="0"/>
              <a:ea typeface="+mn-ea"/>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b="0" i="0" kern="1200" dirty="0" smtClean="0">
              <a:solidFill>
                <a:schemeClr val="tx1"/>
              </a:solidFill>
              <a:latin typeface="Arial" pitchFamily="34" charset="0"/>
              <a:ea typeface="+mn-ea"/>
              <a:cs typeface="Arial" pitchFamily="34" charset="0"/>
            </a:endParaRPr>
          </a:p>
          <a:p>
            <a:endParaRPr lang="nl-NL" dirty="0"/>
          </a:p>
        </p:txBody>
      </p:sp>
      <p:sp>
        <p:nvSpPr>
          <p:cNvPr id="4" name="Tijdelijke aanduiding voor dianummer 3"/>
          <p:cNvSpPr>
            <a:spLocks noGrp="1"/>
          </p:cNvSpPr>
          <p:nvPr>
            <p:ph type="sldNum" sz="quarter" idx="10"/>
          </p:nvPr>
        </p:nvSpPr>
        <p:spPr/>
        <p:txBody>
          <a:bodyPr/>
          <a:lstStyle/>
          <a:p>
            <a:fld id="{24601B78-24B9-450B-9C6A-692BF09D8F19}" type="slidenum">
              <a:rPr lang="nl-NL" smtClean="0"/>
              <a:pPr/>
              <a:t>4</a:t>
            </a:fld>
            <a:endParaRPr lang="nl-NL"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fontScale="92500"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Arial" pitchFamily="34" charset="0"/>
                <a:ea typeface="+mn-ea"/>
                <a:cs typeface="Arial" pitchFamily="34" charset="0"/>
              </a:rPr>
              <a:t>Een HSK is heel erg gevoelig voor de dingen (en mensen) om hem/haar heen en alles komt diep bij hem/haar binnen via de zintuigen. Die raken snel</a:t>
            </a:r>
            <a:r>
              <a:rPr lang="nl-NL" sz="1200" kern="1200" baseline="0" dirty="0" smtClean="0">
                <a:solidFill>
                  <a:schemeClr val="tx1"/>
                </a:solidFill>
                <a:latin typeface="Arial" pitchFamily="34" charset="0"/>
                <a:ea typeface="+mn-ea"/>
                <a:cs typeface="Arial" pitchFamily="34" charset="0"/>
              </a:rPr>
              <a:t> overprikkeld en dan functioneert een HSK slecht.</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smtClean="0">
              <a:solidFill>
                <a:schemeClr val="tx1"/>
              </a:solidFill>
              <a:latin typeface="Arial" pitchFamily="34" charset="0"/>
              <a:ea typeface="+mn-ea"/>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b="0" i="0" kern="1200" dirty="0" smtClean="0">
                <a:solidFill>
                  <a:schemeClr val="tx1"/>
                </a:solidFill>
                <a:latin typeface="Arial" pitchFamily="34" charset="0"/>
                <a:ea typeface="+mn-ea"/>
                <a:cs typeface="Arial" pitchFamily="34" charset="0"/>
              </a:rPr>
              <a:t>Overprikkeld</a:t>
            </a:r>
            <a:r>
              <a:rPr lang="nl-NL" sz="1200" b="0" i="0" kern="1200" baseline="0" dirty="0" smtClean="0">
                <a:solidFill>
                  <a:schemeClr val="tx1"/>
                </a:solidFill>
                <a:latin typeface="Arial" pitchFamily="34" charset="0"/>
                <a:ea typeface="+mn-ea"/>
                <a:cs typeface="Arial" pitchFamily="34" charset="0"/>
              </a:rPr>
              <a:t> </a:t>
            </a:r>
            <a:r>
              <a:rPr lang="nl-NL" sz="1200" b="0" i="0" kern="1200" baseline="0" dirty="0" err="1" smtClean="0">
                <a:solidFill>
                  <a:schemeClr val="tx1"/>
                </a:solidFill>
                <a:latin typeface="Arial" pitchFamily="34" charset="0"/>
                <a:ea typeface="+mn-ea"/>
                <a:cs typeface="Arial" pitchFamily="34" charset="0"/>
              </a:rPr>
              <a:t>KEYWoord</a:t>
            </a:r>
            <a:r>
              <a:rPr lang="nl-NL" sz="1200" b="0" i="0" kern="1200" baseline="0" dirty="0" smtClean="0">
                <a:solidFill>
                  <a:schemeClr val="tx1"/>
                </a:solidFill>
                <a:latin typeface="Arial" pitchFamily="34" charset="0"/>
                <a:ea typeface="+mn-ea"/>
                <a:cs typeface="Arial" pitchFamily="34" charset="0"/>
              </a:rPr>
              <a:t>, </a:t>
            </a:r>
            <a:r>
              <a:rPr lang="nl-NL" sz="1200" b="0" i="0" kern="1200" dirty="0" smtClean="0">
                <a:solidFill>
                  <a:schemeClr val="tx1"/>
                </a:solidFill>
                <a:latin typeface="Arial" pitchFamily="34" charset="0"/>
                <a:ea typeface="+mn-ea"/>
                <a:cs typeface="Arial" pitchFamily="34" charset="0"/>
              </a:rPr>
              <a:t>wil dus zeggen dat de zintuigen of het zenuwstelsel teveel prikkels te verwerken krijgen. Denk hierbij aan de voelsprieten.</a:t>
            </a:r>
            <a:r>
              <a:rPr lang="nl-NL" sz="1200" b="0" i="0" kern="1200" baseline="0" dirty="0" smtClean="0">
                <a:solidFill>
                  <a:schemeClr val="tx1"/>
                </a:solidFill>
                <a:latin typeface="Arial" pitchFamily="34" charset="0"/>
                <a:ea typeface="+mn-ea"/>
                <a:cs typeface="Arial" pitchFamily="34" charset="0"/>
              </a:rPr>
              <a:t> Volgens Rudolf Steiner zijn er</a:t>
            </a:r>
            <a:r>
              <a:rPr lang="nl-NL" sz="1200" kern="1200" dirty="0" smtClean="0">
                <a:solidFill>
                  <a:schemeClr val="tx1"/>
                </a:solidFill>
                <a:latin typeface="Arial" pitchFamily="34" charset="0"/>
                <a:ea typeface="+mn-ea"/>
                <a:cs typeface="Arial" pitchFamily="34" charset="0"/>
              </a:rPr>
              <a:t> 12 zintuigen: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Arial" pitchFamily="34" charset="0"/>
                <a:ea typeface="+mn-ea"/>
                <a:cs typeface="Arial" pitchFamily="34" charset="0"/>
              </a:rPr>
              <a:t>tastzin, pijnzin (levenszin), bewegingszin (spierzin), evenwichtszin,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Arial" pitchFamily="34" charset="0"/>
                <a:ea typeface="+mn-ea"/>
                <a:cs typeface="Arial" pitchFamily="34" charset="0"/>
              </a:rPr>
              <a:t>reuk, smaak, zien (gezicht), warmtezin,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Arial" pitchFamily="34" charset="0"/>
                <a:ea typeface="+mn-ea"/>
                <a:cs typeface="Arial" pitchFamily="34" charset="0"/>
              </a:rPr>
              <a:t>gehoor,  spraakzin, denkzin (of voorstellingszin) en ik-zin.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Arial" pitchFamily="34" charset="0"/>
                <a:ea typeface="+mn-ea"/>
                <a:cs typeface="Arial" pitchFamily="34" charset="0"/>
              </a:rPr>
              <a:t>De zintuigontwikkeling gaat ook in die volgorde. Dus eerst tast of aanraken</a:t>
            </a:r>
            <a:r>
              <a:rPr lang="nl-NL" sz="1200" kern="1200" baseline="0" dirty="0" smtClean="0">
                <a:solidFill>
                  <a:schemeClr val="tx1"/>
                </a:solidFill>
                <a:latin typeface="Arial" pitchFamily="34" charset="0"/>
                <a:ea typeface="+mn-ea"/>
                <a:cs typeface="Arial" pitchFamily="34" charset="0"/>
              </a:rPr>
              <a:t> </a:t>
            </a:r>
            <a:r>
              <a:rPr lang="nl-NL" sz="1200" kern="1200" dirty="0" smtClean="0">
                <a:solidFill>
                  <a:schemeClr val="tx1"/>
                </a:solidFill>
                <a:latin typeface="Arial" pitchFamily="34" charset="0"/>
                <a:ea typeface="+mn-ea"/>
                <a:cs typeface="Arial" pitchFamily="34" charset="0"/>
                <a:sym typeface="Wingdings" pitchFamily="2" charset="2"/>
              </a:rPr>
              <a:t> masseren belangrijk</a:t>
            </a:r>
            <a:endParaRPr lang="nl-NL" sz="1200" kern="1200" dirty="0" smtClean="0">
              <a:solidFill>
                <a:schemeClr val="tx1"/>
              </a:solidFill>
              <a:latin typeface="Arial" pitchFamily="34" charset="0"/>
              <a:ea typeface="+mn-ea"/>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smtClean="0">
              <a:solidFill>
                <a:schemeClr val="tx1"/>
              </a:solidFill>
              <a:latin typeface="Arial" pitchFamily="34" charset="0"/>
              <a:ea typeface="+mn-ea"/>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b="0" i="0" kern="1200" dirty="0" smtClean="0">
                <a:solidFill>
                  <a:schemeClr val="tx1"/>
                </a:solidFill>
                <a:latin typeface="Arial" pitchFamily="34" charset="0"/>
                <a:ea typeface="+mn-ea"/>
                <a:cs typeface="Arial" pitchFamily="34" charset="0"/>
              </a:rPr>
              <a:t>De overprikkeling kan kort zijn, maar ook chronisch worden (een groot aantal, uiteenlopende klachten leiden).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b="0" i="0" kern="1200" dirty="0" smtClean="0">
                <a:solidFill>
                  <a:schemeClr val="tx1"/>
                </a:solidFill>
                <a:latin typeface="Arial" pitchFamily="34" charset="0"/>
                <a:ea typeface="+mn-ea"/>
                <a:cs typeface="Arial" pitchFamily="34" charset="0"/>
              </a:rPr>
              <a:t>Het komt voor niet alleen voor bij HSP, maar ook bij autisme, depressie</a:t>
            </a:r>
            <a:r>
              <a:rPr lang="nl-NL" sz="1200" b="0" i="0" kern="1200" baseline="0" dirty="0" smtClean="0">
                <a:solidFill>
                  <a:schemeClr val="tx1"/>
                </a:solidFill>
                <a:latin typeface="Arial" pitchFamily="34" charset="0"/>
                <a:ea typeface="+mn-ea"/>
                <a:cs typeface="Arial" pitchFamily="34" charset="0"/>
              </a:rPr>
              <a:t> en andere psychiatrische stoornissen.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b="0" i="0" kern="1200" baseline="0" dirty="0" smtClean="0">
                <a:solidFill>
                  <a:schemeClr val="tx1"/>
                </a:solidFill>
                <a:latin typeface="Arial" pitchFamily="34" charset="0"/>
                <a:ea typeface="+mn-ea"/>
                <a:cs typeface="Arial" pitchFamily="34" charset="0"/>
              </a:rPr>
              <a:t>Antidepressiva en </a:t>
            </a:r>
            <a:r>
              <a:rPr lang="nl-NL" sz="1200" b="0" i="0" kern="1200" baseline="0" dirty="0" err="1" smtClean="0">
                <a:solidFill>
                  <a:schemeClr val="tx1"/>
                </a:solidFill>
                <a:latin typeface="Arial" pitchFamily="34" charset="0"/>
                <a:ea typeface="+mn-ea"/>
                <a:cs typeface="Arial" pitchFamily="34" charset="0"/>
              </a:rPr>
              <a:t>ritalin</a:t>
            </a:r>
            <a:r>
              <a:rPr lang="nl-NL" sz="1200" b="0" i="0" kern="1200" baseline="0" dirty="0" smtClean="0">
                <a:solidFill>
                  <a:schemeClr val="tx1"/>
                </a:solidFill>
                <a:latin typeface="Arial" pitchFamily="34" charset="0"/>
                <a:ea typeface="+mn-ea"/>
                <a:cs typeface="Arial" pitchFamily="34" charset="0"/>
              </a:rPr>
              <a:t> dempt de prikkels.</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b="0" i="0" kern="1200" dirty="0" smtClean="0">
                <a:solidFill>
                  <a:schemeClr val="tx1"/>
                </a:solidFill>
                <a:latin typeface="Arial" pitchFamily="34" charset="0"/>
                <a:ea typeface="+mn-ea"/>
                <a:cs typeface="Arial" pitchFamily="34" charset="0"/>
              </a:rPr>
              <a:t>Een vitamine B12 tekort kan overigens ongeveer dezelfde klachten geven als HSP. (vegetarisch dieet/maagzuurremmers)</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b="0" i="0" kern="1200" dirty="0" smtClean="0">
              <a:solidFill>
                <a:schemeClr val="tx1"/>
              </a:solidFill>
              <a:latin typeface="Arial" pitchFamily="34" charset="0"/>
              <a:ea typeface="+mn-ea"/>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b="0" i="0" kern="1200" dirty="0" smtClean="0">
                <a:solidFill>
                  <a:schemeClr val="tx1"/>
                </a:solidFill>
                <a:latin typeface="Arial" pitchFamily="34" charset="0"/>
                <a:ea typeface="+mn-ea"/>
                <a:cs typeface="Arial" pitchFamily="34" charset="0"/>
              </a:rPr>
              <a:t>Hoe ontstaat dat?</a:t>
            </a:r>
            <a:endParaRPr lang="nl-NL" sz="1200" kern="1200" dirty="0" smtClean="0">
              <a:solidFill>
                <a:schemeClr val="tx1"/>
              </a:solidFill>
              <a:latin typeface="Arial" pitchFamily="34" charset="0"/>
              <a:ea typeface="+mn-ea"/>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Arial" pitchFamily="34" charset="0"/>
                <a:ea typeface="+mn-ea"/>
                <a:cs typeface="Arial" pitchFamily="34" charset="0"/>
              </a:rPr>
              <a:t>Allereerst is het erfelijk. Je erft dus die gevoeligheid.</a:t>
            </a:r>
            <a:r>
              <a:rPr lang="nl-NL" sz="1200" kern="1200" baseline="0" dirty="0" smtClean="0">
                <a:solidFill>
                  <a:schemeClr val="tx1"/>
                </a:solidFill>
                <a:latin typeface="Arial" pitchFamily="34" charset="0"/>
                <a:ea typeface="+mn-ea"/>
                <a:cs typeface="Arial" pitchFamily="34" charset="0"/>
              </a:rPr>
              <a:t>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Arial" pitchFamily="34" charset="0"/>
                <a:ea typeface="+mn-ea"/>
                <a:cs typeface="Arial" pitchFamily="34" charset="0"/>
              </a:rPr>
              <a:t>Een baby heeft zijn schedelplaten nog niet gesloten en kan daardoor prikkels nog niet buiten sluiten en </a:t>
            </a:r>
            <a:r>
              <a:rPr lang="nl-NL" sz="1200" kern="1200" dirty="0" err="1" smtClean="0">
                <a:solidFill>
                  <a:schemeClr val="tx1"/>
                </a:solidFill>
                <a:latin typeface="Arial" pitchFamily="34" charset="0"/>
                <a:ea typeface="+mn-ea"/>
                <a:cs typeface="Arial" pitchFamily="34" charset="0"/>
              </a:rPr>
              <a:t>differentieren</a:t>
            </a:r>
            <a:r>
              <a:rPr lang="nl-NL" sz="1200" kern="1200" dirty="0" smtClean="0">
                <a:solidFill>
                  <a:schemeClr val="tx1"/>
                </a:solidFill>
                <a:latin typeface="Arial" pitchFamily="34" charset="0"/>
                <a:ea typeface="+mn-ea"/>
                <a:cs typeface="Arial" pitchFamily="34" charset="0"/>
              </a:rPr>
              <a:t>; alles komt binnen. Niet leren</a:t>
            </a:r>
            <a:r>
              <a:rPr lang="nl-NL" sz="1200" kern="1200" baseline="0" dirty="0" smtClean="0">
                <a:solidFill>
                  <a:schemeClr val="tx1"/>
                </a:solidFill>
                <a:latin typeface="Arial" pitchFamily="34" charset="0"/>
                <a:ea typeface="+mn-ea"/>
                <a:cs typeface="Arial" pitchFamily="34" charset="0"/>
              </a:rPr>
              <a:t> afsluiten/</a:t>
            </a:r>
            <a:r>
              <a:rPr lang="nl-NL" sz="1200" kern="1200" baseline="0" dirty="0" err="1" smtClean="0">
                <a:solidFill>
                  <a:schemeClr val="tx1"/>
                </a:solidFill>
                <a:latin typeface="Arial" pitchFamily="34" charset="0"/>
                <a:ea typeface="+mn-ea"/>
                <a:cs typeface="Arial" pitchFamily="34" charset="0"/>
              </a:rPr>
              <a:t>diff</a:t>
            </a:r>
            <a:r>
              <a:rPr lang="nl-NL" sz="1200" kern="1200" baseline="0" dirty="0" smtClean="0">
                <a:solidFill>
                  <a:schemeClr val="tx1"/>
                </a:solidFill>
                <a:latin typeface="Arial" pitchFamily="34" charset="0"/>
                <a:ea typeface="+mn-ea"/>
                <a:cs typeface="Arial" pitchFamily="34" charset="0"/>
              </a:rPr>
              <a:t>. Snel overprikkeld.</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Arial" pitchFamily="34" charset="0"/>
                <a:ea typeface="+mn-ea"/>
                <a:cs typeface="Arial" pitchFamily="34" charset="0"/>
              </a:rPr>
              <a:t>Maar het lijkt ook dat de hersenen (hersenverbindingen) hier een rol spelen</a:t>
            </a:r>
            <a:r>
              <a:rPr lang="nl-NL" sz="1200" kern="1200" baseline="0" dirty="0" smtClean="0">
                <a:solidFill>
                  <a:schemeClr val="tx1"/>
                </a:solidFill>
                <a:latin typeface="Arial" pitchFamily="34" charset="0"/>
                <a:ea typeface="+mn-ea"/>
                <a:cs typeface="Arial" pitchFamily="34" charset="0"/>
              </a:rPr>
              <a:t> </a:t>
            </a:r>
            <a:r>
              <a:rPr lang="nl-NL" sz="1200" kern="1200" baseline="0" dirty="0" err="1" smtClean="0">
                <a:solidFill>
                  <a:schemeClr val="tx1"/>
                </a:solidFill>
                <a:latin typeface="Arial" pitchFamily="34" charset="0"/>
                <a:ea typeface="+mn-ea"/>
                <a:cs typeface="Arial" pitchFamily="34" charset="0"/>
              </a:rPr>
              <a:t>mbt</a:t>
            </a:r>
            <a:r>
              <a:rPr lang="nl-NL" sz="1200" kern="1200" baseline="0" dirty="0" smtClean="0">
                <a:solidFill>
                  <a:schemeClr val="tx1"/>
                </a:solidFill>
                <a:latin typeface="Arial" pitchFamily="34" charset="0"/>
                <a:ea typeface="+mn-ea"/>
                <a:cs typeface="Arial" pitchFamily="34" charset="0"/>
              </a:rPr>
              <a:t> demping en doorgeven.</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smtClean="0">
              <a:solidFill>
                <a:schemeClr val="tx1"/>
              </a:solidFill>
              <a:latin typeface="Arial" pitchFamily="34" charset="0"/>
              <a:ea typeface="+mn-ea"/>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Arial" pitchFamily="34" charset="0"/>
                <a:ea typeface="+mn-ea"/>
                <a:cs typeface="Arial" pitchFamily="34" charset="0"/>
              </a:rPr>
              <a:t>Je hebt</a:t>
            </a:r>
            <a:r>
              <a:rPr lang="nl-NL" sz="1200" kern="1200" baseline="0" dirty="0" smtClean="0">
                <a:solidFill>
                  <a:schemeClr val="tx1"/>
                </a:solidFill>
                <a:latin typeface="Arial" pitchFamily="34" charset="0"/>
                <a:ea typeface="+mn-ea"/>
                <a:cs typeface="Arial" pitchFamily="34" charset="0"/>
              </a:rPr>
              <a:t> nog meer lichamen of meer grenzen dan je huid. Het etherlichaam of de aura.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baseline="0" dirty="0" smtClean="0">
                <a:solidFill>
                  <a:schemeClr val="tx1"/>
                </a:solidFill>
                <a:latin typeface="Arial" pitchFamily="34" charset="0"/>
                <a:ea typeface="+mn-ea"/>
                <a:cs typeface="Arial" pitchFamily="34" charset="0"/>
              </a:rPr>
              <a:t>Dat kun je voelen met je hand. De aura is bij jonge kinderen nog niet gesloten, zodat ze open zijn.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baseline="0" dirty="0" smtClean="0">
                <a:solidFill>
                  <a:schemeClr val="tx1"/>
                </a:solidFill>
                <a:latin typeface="Arial" pitchFamily="34" charset="0"/>
                <a:ea typeface="+mn-ea"/>
                <a:cs typeface="Arial" pitchFamily="34" charset="0"/>
              </a:rPr>
              <a:t>Voor </a:t>
            </a:r>
            <a:r>
              <a:rPr lang="nl-NL" sz="1200" kern="1200" baseline="0" dirty="0" smtClean="0">
                <a:solidFill>
                  <a:schemeClr val="tx1"/>
                </a:solidFill>
                <a:latin typeface="Arial" pitchFamily="34" charset="0"/>
                <a:ea typeface="+mn-ea"/>
                <a:cs typeface="Arial" pitchFamily="34" charset="0"/>
                <a:sym typeface="Wingdings" pitchFamily="2" charset="2"/>
              </a:rPr>
              <a:t> van anderen, en boven  geestelijke wereld</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baseline="0" dirty="0" smtClean="0">
                <a:solidFill>
                  <a:schemeClr val="tx1"/>
                </a:solidFill>
                <a:latin typeface="Arial" pitchFamily="34" charset="0"/>
                <a:ea typeface="+mn-ea"/>
                <a:cs typeface="Arial" pitchFamily="34" charset="0"/>
              </a:rPr>
              <a:t>Echter HSK zijn veel opener dan leeftijdsgenootjes en bij hen sluit de aura niet/onvoldoende als ze ouder worden.</a:t>
            </a:r>
            <a:r>
              <a:rPr lang="nl-NL" sz="1200" kern="1200" dirty="0" smtClean="0">
                <a:solidFill>
                  <a:schemeClr val="tx1"/>
                </a:solidFill>
                <a:latin typeface="Arial" pitchFamily="34" charset="0"/>
                <a:ea typeface="+mn-ea"/>
                <a:cs typeface="Arial" pitchFamily="34" charset="0"/>
              </a:rPr>
              <a:t>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Arial" pitchFamily="34" charset="0"/>
                <a:ea typeface="+mn-ea"/>
                <a:cs typeface="Arial" pitchFamily="34" charset="0"/>
              </a:rPr>
              <a:t>En omdat het kind niet goed geaard is, kan het ook niet afstromen (het houdt het bij zich).</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baseline="0" dirty="0" smtClean="0">
              <a:solidFill>
                <a:schemeClr val="tx1"/>
              </a:solidFill>
              <a:latin typeface="Arial" pitchFamily="34" charset="0"/>
              <a:ea typeface="+mn-ea"/>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Arial" pitchFamily="34" charset="0"/>
                <a:ea typeface="+mn-ea"/>
                <a:cs typeface="Arial" pitchFamily="34" charset="0"/>
              </a:rPr>
              <a:t>Een acute overprikkeling is bijv. een situatie waarin er een leeuw voor je neus staat. Vlucht, vecht of verstarreacties.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Arial" pitchFamily="34" charset="0"/>
                <a:ea typeface="+mn-ea"/>
                <a:cs typeface="Arial" pitchFamily="34" charset="0"/>
              </a:rPr>
              <a:t>Die kan overgaan in chronisch als die leeuw elke schooldag naast je zit, je steeds gepest wordt,</a:t>
            </a:r>
            <a:r>
              <a:rPr lang="nl-NL" sz="1200" kern="1200" baseline="0" dirty="0" smtClean="0">
                <a:solidFill>
                  <a:schemeClr val="tx1"/>
                </a:solidFill>
                <a:latin typeface="Arial" pitchFamily="34" charset="0"/>
                <a:ea typeface="+mn-ea"/>
                <a:cs typeface="Arial" pitchFamily="34" charset="0"/>
              </a:rPr>
              <a:t> </a:t>
            </a:r>
            <a:r>
              <a:rPr lang="nl-NL" sz="1200" kern="1200" dirty="0" smtClean="0">
                <a:solidFill>
                  <a:schemeClr val="tx1"/>
                </a:solidFill>
                <a:latin typeface="Arial" pitchFamily="34" charset="0"/>
                <a:ea typeface="+mn-ea"/>
                <a:cs typeface="Arial" pitchFamily="34" charset="0"/>
              </a:rPr>
              <a:t>als je ouders</a:t>
            </a:r>
            <a:r>
              <a:rPr lang="nl-NL" sz="1200" kern="1200" baseline="0" dirty="0" smtClean="0">
                <a:solidFill>
                  <a:schemeClr val="tx1"/>
                </a:solidFill>
                <a:latin typeface="Arial" pitchFamily="34" charset="0"/>
                <a:ea typeface="+mn-ea"/>
                <a:cs typeface="Arial" pitchFamily="34" charset="0"/>
              </a:rPr>
              <a:t> in een vechtscheiding zitten,</a:t>
            </a:r>
            <a:r>
              <a:rPr lang="nl-NL" sz="1200" kern="1200" dirty="0" smtClean="0">
                <a:solidFill>
                  <a:schemeClr val="tx1"/>
                </a:solidFill>
                <a:latin typeface="Arial" pitchFamily="34" charset="0"/>
                <a:ea typeface="+mn-ea"/>
                <a:cs typeface="Arial" pitchFamily="34" charset="0"/>
              </a:rPr>
              <a:t>etc.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Arial" pitchFamily="34" charset="0"/>
                <a:ea typeface="+mn-ea"/>
                <a:cs typeface="Arial" pitchFamily="34" charset="0"/>
              </a:rPr>
              <a:t>Door te bewegen, veel groente en fruit te eten en weinig suiker (en liever ook niet zoveel melk</a:t>
            </a:r>
            <a:r>
              <a:rPr lang="nl-NL" sz="1200" kern="1200" baseline="0" dirty="0" smtClean="0">
                <a:solidFill>
                  <a:schemeClr val="tx1"/>
                </a:solidFill>
                <a:latin typeface="Arial" pitchFamily="34" charset="0"/>
                <a:ea typeface="+mn-ea"/>
                <a:cs typeface="Arial" pitchFamily="34" charset="0"/>
              </a:rPr>
              <a:t> en </a:t>
            </a:r>
            <a:r>
              <a:rPr lang="nl-NL" sz="1200" kern="1200" dirty="0" smtClean="0">
                <a:solidFill>
                  <a:schemeClr val="tx1"/>
                </a:solidFill>
                <a:latin typeface="Arial" pitchFamily="34" charset="0"/>
                <a:ea typeface="+mn-ea"/>
                <a:cs typeface="Arial" pitchFamily="34" charset="0"/>
              </a:rPr>
              <a:t>tarweproducten) geef je </a:t>
            </a:r>
            <a:r>
              <a:rPr lang="nl-NL" sz="1200" kern="1200" dirty="0" err="1" smtClean="0">
                <a:solidFill>
                  <a:schemeClr val="tx1"/>
                </a:solidFill>
                <a:latin typeface="Arial" pitchFamily="34" charset="0"/>
                <a:ea typeface="+mn-ea"/>
                <a:cs typeface="Arial" pitchFamily="34" charset="0"/>
              </a:rPr>
              <a:t>je</a:t>
            </a:r>
            <a:r>
              <a:rPr lang="nl-NL" sz="1200" kern="1200" dirty="0" smtClean="0">
                <a:solidFill>
                  <a:schemeClr val="tx1"/>
                </a:solidFill>
                <a:latin typeface="Arial" pitchFamily="34" charset="0"/>
                <a:ea typeface="+mn-ea"/>
                <a:cs typeface="Arial" pitchFamily="34" charset="0"/>
              </a:rPr>
              <a:t> lichaam ondersteuning om je adrenaline en </a:t>
            </a:r>
            <a:r>
              <a:rPr lang="nl-NL" sz="1200" kern="1200" dirty="0" err="1" smtClean="0">
                <a:solidFill>
                  <a:schemeClr val="tx1"/>
                </a:solidFill>
                <a:latin typeface="Arial" pitchFamily="34" charset="0"/>
                <a:ea typeface="+mn-ea"/>
                <a:cs typeface="Arial" pitchFamily="34" charset="0"/>
              </a:rPr>
              <a:t>cortisol</a:t>
            </a:r>
            <a:r>
              <a:rPr lang="nl-NL" sz="1200" kern="1200" dirty="0" smtClean="0">
                <a:solidFill>
                  <a:schemeClr val="tx1"/>
                </a:solidFill>
                <a:latin typeface="Arial" pitchFamily="34" charset="0"/>
                <a:ea typeface="+mn-ea"/>
                <a:cs typeface="Arial" pitchFamily="34" charset="0"/>
              </a:rPr>
              <a:t> laag te houden. Je kunt dan fysiek gemakkelijker van korte</a:t>
            </a:r>
            <a:r>
              <a:rPr lang="nl-NL" sz="1200" kern="1200" baseline="0" dirty="0" smtClean="0">
                <a:solidFill>
                  <a:schemeClr val="tx1"/>
                </a:solidFill>
                <a:latin typeface="Arial" pitchFamily="34" charset="0"/>
                <a:ea typeface="+mn-ea"/>
                <a:cs typeface="Arial" pitchFamily="34" charset="0"/>
              </a:rPr>
              <a:t> overprikkeling weer terug naar ontspanning.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baseline="0" dirty="0" smtClean="0">
                <a:solidFill>
                  <a:schemeClr val="tx1"/>
                </a:solidFill>
                <a:latin typeface="Arial" pitchFamily="34" charset="0"/>
                <a:ea typeface="+mn-ea"/>
                <a:cs typeface="Arial" pitchFamily="34" charset="0"/>
              </a:rPr>
              <a:t>Je vraagt je misschien af waarom je zo moeilijk ontspant. Aanspannen of alert zijn gaat vanzelf (dat is </a:t>
            </a:r>
            <a:r>
              <a:rPr lang="nl-NL" sz="1200" kern="1200" baseline="0" dirty="0" err="1" smtClean="0">
                <a:solidFill>
                  <a:schemeClr val="tx1"/>
                </a:solidFill>
                <a:latin typeface="Arial" pitchFamily="34" charset="0"/>
                <a:ea typeface="+mn-ea"/>
                <a:cs typeface="Arial" pitchFamily="34" charset="0"/>
              </a:rPr>
              <a:t>nl</a:t>
            </a:r>
            <a:r>
              <a:rPr lang="nl-NL" sz="1200" kern="1200" baseline="0" dirty="0" smtClean="0">
                <a:solidFill>
                  <a:schemeClr val="tx1"/>
                </a:solidFill>
                <a:latin typeface="Arial" pitchFamily="34" charset="0"/>
                <a:ea typeface="+mn-ea"/>
                <a:cs typeface="Arial" pitchFamily="34" charset="0"/>
              </a:rPr>
              <a:t> een overlevingsmechanisme), ontspannen niet.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baseline="0" dirty="0" smtClean="0">
                <a:solidFill>
                  <a:schemeClr val="tx1"/>
                </a:solidFill>
                <a:latin typeface="Arial" pitchFamily="34" charset="0"/>
                <a:ea typeface="+mn-ea"/>
                <a:cs typeface="Arial" pitchFamily="34" charset="0"/>
              </a:rPr>
              <a:t>Straks meer over actief ontspannen.</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baseline="0" dirty="0" smtClean="0">
              <a:solidFill>
                <a:schemeClr val="tx1"/>
              </a:solidFill>
              <a:latin typeface="Arial" pitchFamily="34" charset="0"/>
              <a:ea typeface="+mn-ea"/>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baseline="0" dirty="0" smtClean="0">
                <a:solidFill>
                  <a:schemeClr val="tx1"/>
                </a:solidFill>
                <a:latin typeface="Arial" pitchFamily="34" charset="0"/>
                <a:ea typeface="+mn-ea"/>
                <a:cs typeface="Arial" pitchFamily="34" charset="0"/>
              </a:rPr>
              <a:t>We hebben nu heel veel gesproken over HSK. Ik wil nu samen een lijstje samenstellen.</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baseline="0" dirty="0" smtClean="0">
              <a:solidFill>
                <a:schemeClr val="tx1"/>
              </a:solidFill>
              <a:latin typeface="Arial" pitchFamily="34" charset="0"/>
              <a:ea typeface="+mn-ea"/>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b="1" kern="1200" baseline="0" dirty="0" smtClean="0">
                <a:solidFill>
                  <a:schemeClr val="tx1"/>
                </a:solidFill>
                <a:latin typeface="Arial" pitchFamily="34" charset="0"/>
                <a:ea typeface="+mn-ea"/>
                <a:cs typeface="Arial" pitchFamily="34" charset="0"/>
              </a:rPr>
              <a:t>Eigenschappen HSK: </a:t>
            </a:r>
            <a:r>
              <a:rPr lang="nl-NL" sz="1200" b="1" kern="1200" baseline="0" dirty="0" err="1" smtClean="0">
                <a:solidFill>
                  <a:schemeClr val="tx1"/>
                </a:solidFill>
                <a:latin typeface="Arial" pitchFamily="34" charset="0"/>
                <a:ea typeface="+mn-ea"/>
                <a:cs typeface="Arial" pitchFamily="34" charset="0"/>
              </a:rPr>
              <a:t>flipover</a:t>
            </a:r>
            <a:r>
              <a:rPr lang="nl-NL" sz="1200" b="1" kern="1200" baseline="0" dirty="0" smtClean="0">
                <a:solidFill>
                  <a:schemeClr val="tx1"/>
                </a:solidFill>
                <a:latin typeface="Arial" pitchFamily="34" charset="0"/>
                <a:ea typeface="+mn-ea"/>
                <a:cs typeface="Arial" pitchFamily="34" charset="0"/>
              </a:rPr>
              <a:t> </a:t>
            </a:r>
            <a:r>
              <a:rPr lang="nl-NL" sz="1200" kern="1200" baseline="0" dirty="0" smtClean="0">
                <a:solidFill>
                  <a:schemeClr val="tx1"/>
                </a:solidFill>
                <a:latin typeface="Arial" pitchFamily="34" charset="0"/>
                <a:ea typeface="+mn-ea"/>
                <a:cs typeface="Arial" pitchFamily="34" charset="0"/>
              </a:rPr>
              <a:t>(met antwoorden uit de zaal)</a:t>
            </a:r>
            <a:endParaRPr lang="nl-NL" sz="1200" kern="1200" dirty="0" smtClean="0">
              <a:solidFill>
                <a:schemeClr val="tx1"/>
              </a:solidFill>
              <a:latin typeface="Arial" pitchFamily="34" charset="0"/>
              <a:ea typeface="+mn-ea"/>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smtClean="0">
              <a:solidFill>
                <a:schemeClr val="tx1"/>
              </a:solidFill>
              <a:latin typeface="+mn-lt"/>
              <a:ea typeface="+mn-ea"/>
              <a:cs typeface="+mn-cs"/>
            </a:endParaRPr>
          </a:p>
          <a:p>
            <a:endParaRPr lang="nl-NL" dirty="0" smtClean="0"/>
          </a:p>
          <a:p>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24601B78-24B9-450B-9C6A-692BF09D8F19}" type="slidenum">
              <a:rPr lang="nl-NL" smtClean="0"/>
              <a:pPr/>
              <a:t>5</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fontScale="92500" lnSpcReduction="20000"/>
          </a:bodyPr>
          <a:lstStyle/>
          <a:p>
            <a:pPr lvl="0"/>
            <a:r>
              <a:rPr lang="nl-NL" sz="1200" b="1" kern="1200" dirty="0" smtClean="0">
                <a:solidFill>
                  <a:schemeClr val="tx1"/>
                </a:solidFill>
                <a:latin typeface="+mn-lt"/>
                <a:ea typeface="+mn-ea"/>
                <a:cs typeface="+mn-cs"/>
              </a:rPr>
              <a:t>Fysiek:</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mn-lt"/>
                <a:ea typeface="+mn-ea"/>
                <a:cs typeface="+mn-cs"/>
              </a:rPr>
              <a:t>Als je overprikkeld bent is je zenuwstelsel of zijn delen (je zintuigen) overprikkeld.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mn-lt"/>
                <a:ea typeface="+mn-ea"/>
                <a:cs typeface="+mn-cs"/>
              </a:rPr>
              <a:t>Buikpijn</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mn-lt"/>
                <a:ea typeface="+mn-ea"/>
                <a:cs typeface="+mn-cs"/>
              </a:rPr>
              <a:t>Allergie (contact, voeding, inhalering)</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mn-lt"/>
                <a:ea typeface="+mn-ea"/>
                <a:cs typeface="+mn-cs"/>
              </a:rPr>
              <a:t>Hoofdpijn</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mn-lt"/>
                <a:ea typeface="+mn-ea"/>
                <a:cs typeface="+mn-cs"/>
              </a:rPr>
              <a:t>Moe</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mn-lt"/>
                <a:ea typeface="+mn-ea"/>
                <a:cs typeface="+mn-cs"/>
              </a:rPr>
              <a:t>Last van lawaai, geur, felle</a:t>
            </a:r>
            <a:r>
              <a:rPr lang="nl-NL" sz="1200" kern="1200" baseline="0" dirty="0" smtClean="0">
                <a:solidFill>
                  <a:schemeClr val="tx1"/>
                </a:solidFill>
                <a:latin typeface="+mn-lt"/>
                <a:ea typeface="+mn-ea"/>
                <a:cs typeface="+mn-cs"/>
              </a:rPr>
              <a:t> lampen, etiketjes, bepaalde voedingstructuren </a:t>
            </a:r>
            <a:r>
              <a:rPr lang="nl-NL" sz="1200" kern="1200" baseline="0" dirty="0" err="1" smtClean="0">
                <a:solidFill>
                  <a:schemeClr val="tx1"/>
                </a:solidFill>
                <a:latin typeface="+mn-lt"/>
                <a:ea typeface="+mn-ea"/>
                <a:cs typeface="+mn-cs"/>
              </a:rPr>
              <a:t>etc</a:t>
            </a:r>
            <a:endParaRPr lang="nl-NL" sz="1200" kern="1200" baseline="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baseline="0" dirty="0" smtClean="0">
                <a:solidFill>
                  <a:schemeClr val="tx1"/>
                </a:solidFill>
                <a:latin typeface="+mn-lt"/>
                <a:ea typeface="+mn-ea"/>
                <a:cs typeface="+mn-cs"/>
              </a:rPr>
              <a:t>Kleinzerig of gemakkelijk pijn voelen</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baseline="0" dirty="0" smtClean="0">
                <a:solidFill>
                  <a:schemeClr val="tx1"/>
                </a:solidFill>
                <a:latin typeface="+mn-lt"/>
                <a:ea typeface="+mn-ea"/>
                <a:cs typeface="+mn-cs"/>
              </a:rPr>
              <a:t>slapeloosheid</a:t>
            </a:r>
            <a:endParaRPr lang="nl-NL" sz="1200" kern="1200" dirty="0" smtClean="0">
              <a:solidFill>
                <a:schemeClr val="tx1"/>
              </a:solidFill>
              <a:latin typeface="+mn-lt"/>
              <a:ea typeface="+mn-ea"/>
              <a:cs typeface="+mn-cs"/>
            </a:endParaRPr>
          </a:p>
          <a:p>
            <a:pPr lvl="0"/>
            <a:endParaRPr lang="nl-NL" sz="1200" b="1" kern="1200" dirty="0" smtClean="0">
              <a:solidFill>
                <a:schemeClr val="tx1"/>
              </a:solidFill>
              <a:latin typeface="+mn-lt"/>
              <a:ea typeface="+mn-ea"/>
              <a:cs typeface="+mn-cs"/>
            </a:endParaRPr>
          </a:p>
          <a:p>
            <a:pPr lvl="0"/>
            <a:r>
              <a:rPr lang="nl-NL" sz="1200" b="1" kern="1200" dirty="0" smtClean="0">
                <a:solidFill>
                  <a:schemeClr val="tx1"/>
                </a:solidFill>
                <a:latin typeface="+mn-lt"/>
                <a:ea typeface="+mn-ea"/>
                <a:cs typeface="+mn-cs"/>
              </a:rPr>
              <a:t>Mentaal/geestelijk</a:t>
            </a:r>
            <a:endParaRPr lang="nl-NL" sz="1200" kern="1200" dirty="0" smtClean="0">
              <a:solidFill>
                <a:schemeClr val="tx1"/>
              </a:solidFill>
              <a:latin typeface="+mn-lt"/>
              <a:ea typeface="+mn-ea"/>
              <a:cs typeface="+mn-cs"/>
            </a:endParaRPr>
          </a:p>
          <a:p>
            <a:pPr lvl="0"/>
            <a:r>
              <a:rPr lang="nl-NL" sz="1200" kern="1200" dirty="0" smtClean="0">
                <a:solidFill>
                  <a:schemeClr val="tx1"/>
                </a:solidFill>
                <a:latin typeface="+mn-lt"/>
                <a:ea typeface="+mn-ea"/>
                <a:cs typeface="+mn-cs"/>
              </a:rPr>
              <a:t>Nadenken</a:t>
            </a:r>
            <a:r>
              <a:rPr lang="nl-NL" sz="1200" kern="1200" baseline="0" dirty="0" smtClean="0">
                <a:solidFill>
                  <a:schemeClr val="tx1"/>
                </a:solidFill>
                <a:latin typeface="+mn-lt"/>
                <a:ea typeface="+mn-ea"/>
                <a:cs typeface="+mn-cs"/>
              </a:rPr>
              <a:t> over de </a:t>
            </a:r>
            <a:r>
              <a:rPr lang="nl-NL" sz="1200" kern="1200" dirty="0" smtClean="0">
                <a:solidFill>
                  <a:schemeClr val="tx1"/>
                </a:solidFill>
                <a:latin typeface="+mn-lt"/>
                <a:ea typeface="+mn-ea"/>
                <a:cs typeface="+mn-cs"/>
              </a:rPr>
              <a:t>zin van het leven, filosoferen</a:t>
            </a:r>
          </a:p>
          <a:p>
            <a:pPr lvl="0"/>
            <a:r>
              <a:rPr lang="nl-NL" sz="1200" kern="1200" dirty="0" smtClean="0">
                <a:solidFill>
                  <a:schemeClr val="tx1"/>
                </a:solidFill>
                <a:latin typeface="+mn-lt"/>
                <a:ea typeface="+mn-ea"/>
                <a:cs typeface="+mn-cs"/>
              </a:rPr>
              <a:t>Leert ‘anders’ als beelddenker, wijs, verbanden zien, dyslectisch, </a:t>
            </a:r>
            <a:r>
              <a:rPr lang="nl-NL" sz="1200" kern="1200" dirty="0" err="1" smtClean="0">
                <a:solidFill>
                  <a:schemeClr val="tx1"/>
                </a:solidFill>
                <a:latin typeface="+mn-lt"/>
                <a:ea typeface="+mn-ea"/>
                <a:cs typeface="+mn-cs"/>
              </a:rPr>
              <a:t>dyscalculie</a:t>
            </a:r>
            <a:r>
              <a:rPr lang="nl-NL" sz="1200" kern="1200" dirty="0" smtClean="0">
                <a:solidFill>
                  <a:schemeClr val="tx1"/>
                </a:solidFill>
                <a:latin typeface="+mn-lt"/>
                <a:ea typeface="+mn-ea"/>
                <a:cs typeface="+mn-cs"/>
              </a:rPr>
              <a:t>, groot associatief vermogen, filosofisch, </a:t>
            </a:r>
          </a:p>
          <a:p>
            <a:pPr lvl="0"/>
            <a:r>
              <a:rPr lang="nl-NL" sz="1200" kern="1200" dirty="0" smtClean="0">
                <a:solidFill>
                  <a:schemeClr val="tx1"/>
                </a:solidFill>
                <a:latin typeface="+mn-lt"/>
                <a:ea typeface="+mn-ea"/>
                <a:cs typeface="+mn-cs"/>
              </a:rPr>
              <a:t>Piekeren, perfectionisme, oog voor nuances/subtiliteit</a:t>
            </a:r>
          </a:p>
          <a:p>
            <a:pPr lvl="0"/>
            <a:r>
              <a:rPr lang="nl-NL" sz="1200" kern="1200" dirty="0" smtClean="0">
                <a:solidFill>
                  <a:schemeClr val="tx1"/>
                </a:solidFill>
                <a:latin typeface="+mn-lt"/>
                <a:ea typeface="+mn-ea"/>
                <a:cs typeface="+mn-cs"/>
              </a:rPr>
              <a:t>Dromerig, concentratieproblemen</a:t>
            </a:r>
          </a:p>
          <a:p>
            <a:r>
              <a:rPr lang="nl-NL" sz="1200" kern="1200" dirty="0" smtClean="0">
                <a:solidFill>
                  <a:schemeClr val="tx1"/>
                </a:solidFill>
                <a:latin typeface="+mn-lt"/>
                <a:ea typeface="+mn-ea"/>
                <a:cs typeface="+mn-cs"/>
              </a:rPr>
              <a:t>Vaak moeite met structuur aanbrengen en planning </a:t>
            </a:r>
          </a:p>
          <a:p>
            <a:r>
              <a:rPr lang="nl-NL" sz="1200" kern="1200" dirty="0" smtClean="0">
                <a:solidFill>
                  <a:schemeClr val="tx1"/>
                </a:solidFill>
                <a:latin typeface="+mn-lt"/>
                <a:ea typeface="+mn-ea"/>
                <a:cs typeface="+mn-cs"/>
              </a:rPr>
              <a:t>Heeft beweging, meer tijd en ontspanning nodig om (beter) te leren</a:t>
            </a:r>
          </a:p>
          <a:p>
            <a:pPr lvl="0"/>
            <a:r>
              <a:rPr lang="nl-NL" sz="1200" kern="1200" dirty="0" smtClean="0">
                <a:solidFill>
                  <a:schemeClr val="tx1"/>
                </a:solidFill>
                <a:latin typeface="+mn-lt"/>
                <a:ea typeface="+mn-ea"/>
                <a:cs typeface="+mn-cs"/>
              </a:rPr>
              <a:t>Negatief</a:t>
            </a:r>
            <a:r>
              <a:rPr lang="nl-NL" sz="1200" kern="1200" baseline="0" dirty="0" smtClean="0">
                <a:solidFill>
                  <a:schemeClr val="tx1"/>
                </a:solidFill>
                <a:latin typeface="+mn-lt"/>
                <a:ea typeface="+mn-ea"/>
                <a:cs typeface="+mn-cs"/>
              </a:rPr>
              <a:t> denken en moeten kost veel energie</a:t>
            </a:r>
            <a:endParaRPr lang="nl-NL" sz="1200" kern="1200" dirty="0" smtClean="0">
              <a:solidFill>
                <a:schemeClr val="tx1"/>
              </a:solidFill>
              <a:latin typeface="+mn-lt"/>
              <a:ea typeface="+mn-ea"/>
              <a:cs typeface="+mn-cs"/>
            </a:endParaRPr>
          </a:p>
          <a:p>
            <a:pPr lvl="0"/>
            <a:endParaRPr lang="nl-NL" sz="1200" kern="1200" dirty="0" smtClean="0">
              <a:solidFill>
                <a:schemeClr val="tx1"/>
              </a:solidFill>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24601B78-24B9-450B-9C6A-692BF09D8F19}" type="slidenum">
              <a:rPr lang="nl-NL" smtClean="0"/>
              <a:pPr/>
              <a:t>6</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lvl="0"/>
            <a:r>
              <a:rPr lang="nl-NL" sz="1200" b="1" kern="1200" dirty="0" smtClean="0">
                <a:solidFill>
                  <a:schemeClr val="tx1"/>
                </a:solidFill>
                <a:latin typeface="+mn-lt"/>
                <a:ea typeface="+mn-ea"/>
                <a:cs typeface="+mn-cs"/>
              </a:rPr>
              <a:t>Sociaal/emotioneel:</a:t>
            </a:r>
          </a:p>
          <a:p>
            <a:pPr lvl="0"/>
            <a:r>
              <a:rPr lang="nl-NL" sz="1200" kern="1200" dirty="0" smtClean="0">
                <a:solidFill>
                  <a:schemeClr val="tx1"/>
                </a:solidFill>
                <a:latin typeface="+mn-lt"/>
                <a:ea typeface="+mn-ea"/>
                <a:cs typeface="+mn-cs"/>
              </a:rPr>
              <a:t>sociaal en goed aanpassingsvermogen, </a:t>
            </a:r>
          </a:p>
          <a:p>
            <a:pPr lvl="0"/>
            <a:r>
              <a:rPr lang="nl-NL" sz="1200" kern="1200" dirty="0" smtClean="0">
                <a:solidFill>
                  <a:schemeClr val="tx1"/>
                </a:solidFill>
                <a:latin typeface="+mn-lt"/>
                <a:ea typeface="+mn-ea"/>
                <a:cs typeface="+mn-cs"/>
              </a:rPr>
              <a:t>diepgaande contacten (vaak minder vriendjes, maar wel diepgaand)</a:t>
            </a:r>
          </a:p>
          <a:p>
            <a:pPr lvl="0"/>
            <a:r>
              <a:rPr lang="nl-NL" sz="1200" kern="1200" dirty="0" smtClean="0">
                <a:solidFill>
                  <a:schemeClr val="tx1"/>
                </a:solidFill>
                <a:latin typeface="+mn-lt"/>
                <a:ea typeface="+mn-ea"/>
                <a:cs typeface="+mn-cs"/>
              </a:rPr>
              <a:t>moeite met autoriteit,</a:t>
            </a:r>
            <a:r>
              <a:rPr lang="nl-NL" sz="1200" kern="1200" baseline="0" dirty="0" smtClean="0">
                <a:solidFill>
                  <a:schemeClr val="tx1"/>
                </a:solidFill>
                <a:latin typeface="+mn-lt"/>
                <a:ea typeface="+mn-ea"/>
                <a:cs typeface="+mn-cs"/>
              </a:rPr>
              <a:t> onrechtvaardigheid en onechtheid</a:t>
            </a:r>
          </a:p>
          <a:p>
            <a:pPr lvl="0"/>
            <a:r>
              <a:rPr lang="nl-NL" sz="1200" kern="1200" dirty="0" smtClean="0">
                <a:solidFill>
                  <a:schemeClr val="tx1"/>
                </a:solidFill>
                <a:latin typeface="+mn-lt"/>
                <a:ea typeface="+mn-ea"/>
                <a:cs typeface="+mn-cs"/>
              </a:rPr>
              <a:t>Groot</a:t>
            </a:r>
            <a:r>
              <a:rPr lang="nl-NL" sz="1200" kern="1200" baseline="0" dirty="0" smtClean="0">
                <a:solidFill>
                  <a:schemeClr val="tx1"/>
                </a:solidFill>
                <a:latin typeface="+mn-lt"/>
                <a:ea typeface="+mn-ea"/>
                <a:cs typeface="+mn-cs"/>
              </a:rPr>
              <a:t> e</a:t>
            </a:r>
            <a:r>
              <a:rPr lang="nl-NL" sz="1200" kern="1200" dirty="0" smtClean="0">
                <a:solidFill>
                  <a:schemeClr val="tx1"/>
                </a:solidFill>
                <a:latin typeface="+mn-lt"/>
                <a:ea typeface="+mn-ea"/>
                <a:cs typeface="+mn-cs"/>
              </a:rPr>
              <a:t>mpathisch</a:t>
            </a:r>
            <a:r>
              <a:rPr lang="nl-NL" sz="1200" kern="1200" baseline="0" dirty="0" smtClean="0">
                <a:solidFill>
                  <a:schemeClr val="tx1"/>
                </a:solidFill>
                <a:latin typeface="+mn-lt"/>
                <a:ea typeface="+mn-ea"/>
                <a:cs typeface="+mn-cs"/>
              </a:rPr>
              <a:t> vermogen, wil om te helpen</a:t>
            </a:r>
            <a:endParaRPr lang="nl-NL" sz="1200" kern="1200" dirty="0" smtClean="0">
              <a:solidFill>
                <a:schemeClr val="tx1"/>
              </a:solidFill>
              <a:latin typeface="+mn-lt"/>
              <a:ea typeface="+mn-ea"/>
              <a:cs typeface="+mn-cs"/>
            </a:endParaRPr>
          </a:p>
          <a:p>
            <a:pPr lvl="0"/>
            <a:r>
              <a:rPr lang="nl-NL" sz="1200" kern="1200" dirty="0" smtClean="0">
                <a:solidFill>
                  <a:schemeClr val="tx1"/>
                </a:solidFill>
                <a:latin typeface="+mn-lt"/>
                <a:ea typeface="+mn-ea"/>
                <a:cs typeface="+mn-cs"/>
              </a:rPr>
              <a:t>gemakkelijk huilen &amp; snel verdrietig </a:t>
            </a:r>
          </a:p>
          <a:p>
            <a:r>
              <a:rPr lang="nl-NL" sz="1200" kern="1200" dirty="0" smtClean="0">
                <a:solidFill>
                  <a:schemeClr val="tx1"/>
                </a:solidFill>
                <a:latin typeface="+mn-lt"/>
                <a:ea typeface="+mn-ea"/>
                <a:cs typeface="+mn-cs"/>
              </a:rPr>
              <a:t>veel fantasie, dromerig (rijk innerlijk leven)</a:t>
            </a:r>
          </a:p>
          <a:p>
            <a:r>
              <a:rPr lang="nl-NL" sz="1200" kern="1200" dirty="0" smtClean="0">
                <a:solidFill>
                  <a:schemeClr val="tx1"/>
                </a:solidFill>
                <a:latin typeface="+mn-lt"/>
                <a:ea typeface="+mn-ea"/>
                <a:cs typeface="+mn-cs"/>
              </a:rPr>
              <a:t>Verlegen, </a:t>
            </a:r>
            <a:r>
              <a:rPr lang="nl-NL" sz="1200" kern="1200" dirty="0" err="1" smtClean="0">
                <a:solidFill>
                  <a:schemeClr val="tx1"/>
                </a:solidFill>
                <a:latin typeface="+mn-lt"/>
                <a:ea typeface="+mn-ea"/>
                <a:cs typeface="+mn-cs"/>
              </a:rPr>
              <a:t>faalangstig</a:t>
            </a:r>
            <a:endParaRPr lang="nl-NL"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err="1" smtClean="0">
                <a:solidFill>
                  <a:schemeClr val="tx1"/>
                </a:solidFill>
                <a:latin typeface="+mn-lt"/>
                <a:ea typeface="+mn-ea"/>
                <a:cs typeface="+mn-cs"/>
              </a:rPr>
              <a:t>Nonverbale</a:t>
            </a:r>
            <a:r>
              <a:rPr lang="nl-NL" sz="1200" kern="1200" dirty="0" smtClean="0">
                <a:solidFill>
                  <a:schemeClr val="tx1"/>
                </a:solidFill>
                <a:latin typeface="+mn-lt"/>
                <a:ea typeface="+mn-ea"/>
                <a:cs typeface="+mn-cs"/>
              </a:rPr>
              <a:t> communicatie goed ontwikkeld: Is gevoelig voor </a:t>
            </a:r>
            <a:r>
              <a:rPr lang="nl-NL" sz="1200" u="sng" kern="1200" dirty="0" smtClean="0">
                <a:solidFill>
                  <a:schemeClr val="tx1"/>
                </a:solidFill>
                <a:latin typeface="+mn-lt"/>
                <a:ea typeface="+mn-ea"/>
                <a:cs typeface="+mn-cs"/>
              </a:rPr>
              <a:t>hoe</a:t>
            </a:r>
            <a:r>
              <a:rPr lang="nl-NL" sz="1200" kern="1200" dirty="0" smtClean="0">
                <a:solidFill>
                  <a:schemeClr val="tx1"/>
                </a:solidFill>
                <a:latin typeface="+mn-lt"/>
                <a:ea typeface="+mn-ea"/>
                <a:cs typeface="+mn-cs"/>
              </a:rPr>
              <a:t> iets in de klas gezegd wordt </a:t>
            </a:r>
          </a:p>
          <a:p>
            <a:pPr lvl="0"/>
            <a:endParaRPr lang="nl-NL" sz="1200" kern="1200" dirty="0" smtClean="0">
              <a:solidFill>
                <a:schemeClr val="tx1"/>
              </a:solidFill>
              <a:latin typeface="+mn-lt"/>
              <a:ea typeface="+mn-ea"/>
              <a:cs typeface="+mn-cs"/>
            </a:endParaRPr>
          </a:p>
          <a:p>
            <a:pPr lvl="0"/>
            <a:r>
              <a:rPr lang="nl-NL" sz="1200" b="1" kern="1200" dirty="0" smtClean="0">
                <a:solidFill>
                  <a:schemeClr val="tx1"/>
                </a:solidFill>
                <a:latin typeface="+mn-lt"/>
                <a:ea typeface="+mn-ea"/>
                <a:cs typeface="+mn-cs"/>
              </a:rPr>
              <a:t>Overig:</a:t>
            </a:r>
            <a:endParaRPr lang="nl-NL" sz="1200" kern="1200" dirty="0" smtClean="0">
              <a:solidFill>
                <a:schemeClr val="tx1"/>
              </a:solidFill>
              <a:latin typeface="+mn-lt"/>
              <a:ea typeface="+mn-ea"/>
              <a:cs typeface="+mn-cs"/>
            </a:endParaRPr>
          </a:p>
          <a:p>
            <a:r>
              <a:rPr lang="nl-NL" sz="1200" kern="1200" dirty="0" smtClean="0">
                <a:solidFill>
                  <a:schemeClr val="tx1"/>
                </a:solidFill>
                <a:latin typeface="+mn-lt"/>
                <a:ea typeface="+mn-ea"/>
                <a:cs typeface="+mn-cs"/>
              </a:rPr>
              <a:t>muzikaal, kunstzinnig en/of creatief</a:t>
            </a:r>
          </a:p>
          <a:p>
            <a:pPr lvl="0"/>
            <a:r>
              <a:rPr lang="nl-NL" sz="1200" kern="1200" dirty="0" smtClean="0">
                <a:solidFill>
                  <a:schemeClr val="tx1"/>
                </a:solidFill>
                <a:latin typeface="+mn-lt"/>
                <a:ea typeface="+mn-ea"/>
                <a:cs typeface="+mn-cs"/>
              </a:rPr>
              <a:t>heeft baat bij een rustige omgeving en een rustig ‘rooster’ (prikkelarm)</a:t>
            </a:r>
          </a:p>
          <a:p>
            <a:pPr lvl="0"/>
            <a:r>
              <a:rPr lang="nl-NL" sz="1200" kern="1200" dirty="0" smtClean="0">
                <a:solidFill>
                  <a:schemeClr val="tx1"/>
                </a:solidFill>
                <a:latin typeface="+mn-lt"/>
                <a:ea typeface="+mn-ea"/>
                <a:cs typeface="+mn-cs"/>
              </a:rPr>
              <a:t>kan paranormaal begaafd zijn; als innerlijk weten, voorgevoelens, ‘onzichtbare’ vriendjes, aura’s of engelen</a:t>
            </a:r>
            <a:r>
              <a:rPr lang="nl-NL" sz="1200" kern="1200" baseline="0" dirty="0" smtClean="0">
                <a:solidFill>
                  <a:schemeClr val="tx1"/>
                </a:solidFill>
                <a:latin typeface="+mn-lt"/>
                <a:ea typeface="+mn-ea"/>
                <a:cs typeface="+mn-cs"/>
              </a:rPr>
              <a:t> </a:t>
            </a:r>
            <a:r>
              <a:rPr lang="nl-NL" sz="1200" kern="1200" dirty="0" smtClean="0">
                <a:solidFill>
                  <a:schemeClr val="tx1"/>
                </a:solidFill>
                <a:latin typeface="+mn-lt"/>
                <a:ea typeface="+mn-ea"/>
                <a:cs typeface="+mn-cs"/>
              </a:rPr>
              <a:t>zien etc.</a:t>
            </a:r>
          </a:p>
          <a:p>
            <a:pPr lvl="0"/>
            <a:r>
              <a:rPr lang="nl-NL" sz="1200" kern="1200" dirty="0" smtClean="0">
                <a:solidFill>
                  <a:schemeClr val="tx1"/>
                </a:solidFill>
                <a:latin typeface="+mn-lt"/>
                <a:ea typeface="+mn-ea"/>
                <a:cs typeface="+mn-cs"/>
              </a:rPr>
              <a:t>kan gevoelens van anderen overnemen</a:t>
            </a:r>
          </a:p>
          <a:p>
            <a:pPr lvl="0"/>
            <a:r>
              <a:rPr lang="nl-NL" sz="1200" kern="1200" dirty="0" smtClean="0">
                <a:solidFill>
                  <a:schemeClr val="tx1"/>
                </a:solidFill>
                <a:latin typeface="+mn-lt"/>
                <a:ea typeface="+mn-ea"/>
                <a:cs typeface="+mn-cs"/>
              </a:rPr>
              <a:t>houdt van de natuur, tuinieren, dieren etc.</a:t>
            </a:r>
          </a:p>
          <a:p>
            <a:r>
              <a:rPr lang="nl-NL" dirty="0" smtClean="0"/>
              <a:t>Vaak </a:t>
            </a:r>
            <a:r>
              <a:rPr lang="nl-NL" dirty="0" err="1" smtClean="0"/>
              <a:t>nieuwetijdskinderen</a:t>
            </a:r>
            <a:endParaRPr lang="nl-NL" dirty="0" smtClean="0"/>
          </a:p>
          <a:p>
            <a:r>
              <a:rPr lang="nl-NL" sz="1200" kern="1200" dirty="0" smtClean="0">
                <a:solidFill>
                  <a:schemeClr val="tx1"/>
                </a:solidFill>
                <a:latin typeface="+mn-lt"/>
                <a:ea typeface="+mn-ea"/>
                <a:cs typeface="+mn-cs"/>
              </a:rPr>
              <a:t>Sommige kinderen zitten net goed in hun lijf, teveel in hun hoofd of zweverig, niet geaard  </a:t>
            </a:r>
          </a:p>
          <a:p>
            <a:pPr lvl="0"/>
            <a:r>
              <a:rPr lang="nl-NL" sz="1200" kern="1200" dirty="0" smtClean="0">
                <a:solidFill>
                  <a:schemeClr val="tx1"/>
                </a:solidFill>
                <a:latin typeface="+mn-lt"/>
                <a:ea typeface="+mn-ea"/>
                <a:cs typeface="+mn-cs"/>
              </a:rPr>
              <a:t>Ze reageren sneller of heftiger op medicijnen, drugs</a:t>
            </a:r>
            <a:r>
              <a:rPr lang="nl-NL" sz="1200" kern="1200" baseline="0" dirty="0" smtClean="0">
                <a:solidFill>
                  <a:schemeClr val="tx1"/>
                </a:solidFill>
                <a:latin typeface="+mn-lt"/>
                <a:ea typeface="+mn-ea"/>
                <a:cs typeface="+mn-cs"/>
              </a:rPr>
              <a:t> &amp; andere – ook natuurlijke – </a:t>
            </a:r>
            <a:r>
              <a:rPr lang="nl-NL" sz="1200" kern="1200" dirty="0" smtClean="0">
                <a:solidFill>
                  <a:schemeClr val="tx1"/>
                </a:solidFill>
                <a:latin typeface="+mn-lt"/>
                <a:ea typeface="+mn-ea"/>
                <a:cs typeface="+mn-cs"/>
              </a:rPr>
              <a:t>middelen</a:t>
            </a:r>
          </a:p>
          <a:p>
            <a:pPr lvl="0"/>
            <a:endParaRPr lang="nl-NL" sz="1200" kern="1200" dirty="0" smtClean="0">
              <a:solidFill>
                <a:schemeClr val="tx1"/>
              </a:solidFill>
              <a:latin typeface="+mn-lt"/>
              <a:ea typeface="+mn-ea"/>
              <a:cs typeface="+mn-cs"/>
            </a:endParaRPr>
          </a:p>
          <a:p>
            <a:pPr lvl="0"/>
            <a:endParaRPr lang="nl-NL" sz="1200" kern="1200" dirty="0" smtClean="0">
              <a:solidFill>
                <a:schemeClr val="tx1"/>
              </a:solidFill>
              <a:latin typeface="+mn-lt"/>
              <a:ea typeface="+mn-ea"/>
              <a:cs typeface="+mn-cs"/>
            </a:endParaRPr>
          </a:p>
          <a:p>
            <a:pPr lvl="0"/>
            <a:endParaRPr lang="nl-NL" sz="1200" kern="1200" dirty="0" smtClean="0">
              <a:solidFill>
                <a:schemeClr val="tx1"/>
              </a:solidFill>
              <a:latin typeface="+mn-lt"/>
              <a:ea typeface="+mn-ea"/>
              <a:cs typeface="+mn-cs"/>
            </a:endParaRPr>
          </a:p>
          <a:p>
            <a:endParaRPr lang="nl-NL" dirty="0" smtClean="0"/>
          </a:p>
          <a:p>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24601B78-24B9-450B-9C6A-692BF09D8F19}" type="slidenum">
              <a:rPr lang="nl-NL" smtClean="0"/>
              <a:pPr/>
              <a:t>7</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sz="1200" b="0" i="0" kern="1200" dirty="0" smtClean="0">
                <a:solidFill>
                  <a:schemeClr val="tx1"/>
                </a:solidFill>
                <a:latin typeface="Arial" pitchFamily="34" charset="0"/>
                <a:ea typeface="+mn-ea"/>
                <a:cs typeface="Arial" pitchFamily="34" charset="0"/>
              </a:rPr>
              <a:t>Als je weet dat er sprake is van hoogsensitiviteit kan er sprake zijn van opluchting. </a:t>
            </a:r>
          </a:p>
          <a:p>
            <a:r>
              <a:rPr lang="nl-NL" sz="1200" b="0" i="0" kern="1200" dirty="0" smtClean="0">
                <a:solidFill>
                  <a:schemeClr val="tx1"/>
                </a:solidFill>
                <a:latin typeface="Arial" pitchFamily="34" charset="0"/>
                <a:ea typeface="+mn-ea"/>
                <a:cs typeface="Arial" pitchFamily="34" charset="0"/>
              </a:rPr>
              <a:t>Voorbeeld eigen boosheid.</a:t>
            </a:r>
            <a:r>
              <a:rPr lang="nl-NL" sz="1200" b="0" i="0" kern="1200" baseline="0" dirty="0" smtClean="0">
                <a:solidFill>
                  <a:schemeClr val="tx1"/>
                </a:solidFill>
                <a:latin typeface="Arial" pitchFamily="34" charset="0"/>
                <a:ea typeface="+mn-ea"/>
                <a:cs typeface="Arial" pitchFamily="34" charset="0"/>
              </a:rPr>
              <a:t> </a:t>
            </a:r>
            <a:endParaRPr lang="nl-NL" sz="1200" b="0" i="0" kern="1200" dirty="0" smtClean="0">
              <a:solidFill>
                <a:schemeClr val="tx1"/>
              </a:solidFill>
              <a:latin typeface="Arial" pitchFamily="34" charset="0"/>
              <a:ea typeface="+mn-ea"/>
              <a:cs typeface="Arial" pitchFamily="34" charset="0"/>
            </a:endParaRPr>
          </a:p>
          <a:p>
            <a:r>
              <a:rPr lang="nl-NL" sz="1200" b="0" i="0" kern="1200" dirty="0" smtClean="0">
                <a:solidFill>
                  <a:schemeClr val="tx1"/>
                </a:solidFill>
                <a:latin typeface="Arial" pitchFamily="34" charset="0"/>
                <a:ea typeface="+mn-ea"/>
                <a:cs typeface="Arial" pitchFamily="34" charset="0"/>
              </a:rPr>
              <a:t>Vele HSP-ers ontdekken dat zij beter functioneren als ze bepaalde situaties vermijden en meer tijd besteden aan bescherming, ontspanning, meditatie en </a:t>
            </a:r>
            <a:r>
              <a:rPr lang="nl-NL" sz="1200" b="0" i="0" kern="1200" baseline="0" dirty="0" smtClean="0">
                <a:solidFill>
                  <a:schemeClr val="tx1"/>
                </a:solidFill>
                <a:latin typeface="Arial" pitchFamily="34" charset="0"/>
                <a:ea typeface="+mn-ea"/>
                <a:cs typeface="Arial" pitchFamily="34" charset="0"/>
              </a:rPr>
              <a:t>opladen. Maar ook dat zij kwaliteiten hebben, beroepsgroepen in bijv. onderwijs en hulpverlening.</a:t>
            </a:r>
          </a:p>
          <a:p>
            <a:endParaRPr lang="nl-NL" dirty="0" smtClean="0">
              <a:latin typeface="Arial" pitchFamily="34" charset="0"/>
              <a:cs typeface="Arial" pitchFamily="34" charset="0"/>
            </a:endParaRPr>
          </a:p>
          <a:p>
            <a:r>
              <a:rPr lang="nl-NL" dirty="0" smtClean="0">
                <a:latin typeface="Arial" pitchFamily="34" charset="0"/>
                <a:cs typeface="Arial" pitchFamily="34" charset="0"/>
              </a:rPr>
              <a:t>Deze kinderen hebben vele goede kwaliteiten  die in de toekomst hard nodig zijn.</a:t>
            </a:r>
            <a:r>
              <a:rPr lang="nl-NL" baseline="0" dirty="0" smtClean="0">
                <a:latin typeface="Arial" pitchFamily="34" charset="0"/>
                <a:cs typeface="Arial" pitchFamily="34" charset="0"/>
              </a:rPr>
              <a:t> Ze leven vanuit een wij-gevoel. </a:t>
            </a:r>
          </a:p>
          <a:p>
            <a:r>
              <a:rPr lang="nl-NL" baseline="0" dirty="0" smtClean="0">
                <a:latin typeface="Arial" pitchFamily="34" charset="0"/>
                <a:cs typeface="Arial" pitchFamily="34" charset="0"/>
              </a:rPr>
              <a:t>Zij willen zonder ego van betekenis zijn voor de wereld en de mensheid. In een maatschappij waar het draait om geld, macht en ego, voelen </a:t>
            </a:r>
            <a:r>
              <a:rPr lang="nl-NL" baseline="0" dirty="0" err="1" smtClean="0">
                <a:latin typeface="Arial" pitchFamily="34" charset="0"/>
                <a:cs typeface="Arial" pitchFamily="34" charset="0"/>
              </a:rPr>
              <a:t>HSK-s</a:t>
            </a:r>
            <a:r>
              <a:rPr lang="nl-NL" baseline="0" dirty="0" smtClean="0">
                <a:latin typeface="Arial" pitchFamily="34" charset="0"/>
                <a:cs typeface="Arial" pitchFamily="34" charset="0"/>
              </a:rPr>
              <a:t> zich niet thuis en dit willen ze veranderen als ze goed in hun vel zitten kunnen ze dat. Maar als ze te maken krijgen met een combinatie van liefdeloosheid, stress, eenzaamheid, onbegrip, emotioneel trauma etc. dan liggen depressie, </a:t>
            </a:r>
            <a:r>
              <a:rPr lang="nl-NL" baseline="0" dirty="0" err="1" smtClean="0">
                <a:latin typeface="Arial" pitchFamily="34" charset="0"/>
                <a:cs typeface="Arial" pitchFamily="34" charset="0"/>
              </a:rPr>
              <a:t>burn-out</a:t>
            </a:r>
            <a:r>
              <a:rPr lang="nl-NL" baseline="0" dirty="0" smtClean="0">
                <a:latin typeface="Arial" pitchFamily="34" charset="0"/>
                <a:cs typeface="Arial" pitchFamily="34" charset="0"/>
              </a:rPr>
              <a:t>, angststoornis, verslaving en zelfs zelfmoord op de loer.</a:t>
            </a:r>
            <a:endParaRPr lang="nl-NL" dirty="0" smtClean="0">
              <a:latin typeface="Arial" pitchFamily="34" charset="0"/>
              <a:cs typeface="Arial" pitchFamily="34" charset="0"/>
            </a:endParaRPr>
          </a:p>
          <a:p>
            <a:pPr>
              <a:buNone/>
            </a:pPr>
            <a:endParaRPr lang="nl-NL" dirty="0" smtClean="0">
              <a:latin typeface="Arial" pitchFamily="34" charset="0"/>
              <a:cs typeface="Arial" pitchFamily="34" charset="0"/>
            </a:endParaRPr>
          </a:p>
          <a:p>
            <a:endParaRPr lang="nl-NL" dirty="0"/>
          </a:p>
        </p:txBody>
      </p:sp>
      <p:sp>
        <p:nvSpPr>
          <p:cNvPr id="4" name="Tijdelijke aanduiding voor dianummer 3"/>
          <p:cNvSpPr>
            <a:spLocks noGrp="1"/>
          </p:cNvSpPr>
          <p:nvPr>
            <p:ph type="sldNum" sz="quarter" idx="10"/>
          </p:nvPr>
        </p:nvSpPr>
        <p:spPr/>
        <p:txBody>
          <a:bodyPr/>
          <a:lstStyle/>
          <a:p>
            <a:fld id="{24601B78-24B9-450B-9C6A-692BF09D8F19}" type="slidenum">
              <a:rPr lang="nl-NL" smtClean="0"/>
              <a:pPr/>
              <a:t>8</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latin typeface="Arial" pitchFamily="34" charset="0"/>
                <a:cs typeface="Arial" pitchFamily="34" charset="0"/>
              </a:rPr>
              <a:t>Ouders leren HSK om te gaan </a:t>
            </a:r>
            <a:r>
              <a:rPr lang="nl-NL" baseline="0" dirty="0" smtClean="0">
                <a:latin typeface="Arial" pitchFamily="34" charset="0"/>
                <a:cs typeface="Arial" pitchFamily="34" charset="0"/>
              </a:rPr>
              <a:t>met </a:t>
            </a:r>
            <a:r>
              <a:rPr lang="nl-NL" dirty="0" smtClean="0">
                <a:latin typeface="Arial" pitchFamily="34" charset="0"/>
                <a:cs typeface="Arial" pitchFamily="34" charset="0"/>
              </a:rPr>
              <a:t>‘moeilijke’ aspecten, dan wordt HSP</a:t>
            </a:r>
            <a:r>
              <a:rPr lang="nl-NL" baseline="0" dirty="0" smtClean="0">
                <a:latin typeface="Arial" pitchFamily="34" charset="0"/>
                <a:cs typeface="Arial" pitchFamily="34" charset="0"/>
              </a:rPr>
              <a:t> geen klacht maar een kracht.</a:t>
            </a:r>
          </a:p>
          <a:p>
            <a:endParaRPr lang="nl-NL" baseline="0" dirty="0" smtClean="0">
              <a:latin typeface="Arial" pitchFamily="34" charset="0"/>
              <a:cs typeface="Arial" pitchFamily="34" charset="0"/>
            </a:endParaRPr>
          </a:p>
          <a:p>
            <a:r>
              <a:rPr lang="nl-NL" baseline="0" dirty="0" smtClean="0">
                <a:latin typeface="Arial" pitchFamily="34" charset="0"/>
                <a:cs typeface="Arial" pitchFamily="34" charset="0"/>
              </a:rPr>
              <a:t>Prikkelarm: stilte, kaal/saai, </a:t>
            </a:r>
            <a:r>
              <a:rPr lang="nl-NL" dirty="0" smtClean="0">
                <a:latin typeface="Arial" pitchFamily="34" charset="0"/>
                <a:cs typeface="Arial" pitchFamily="34" charset="0"/>
              </a:rPr>
              <a:t>maar ook eigen ruimte, drukke</a:t>
            </a:r>
            <a:r>
              <a:rPr lang="nl-NL" baseline="0" dirty="0" smtClean="0">
                <a:latin typeface="Arial" pitchFamily="34" charset="0"/>
                <a:cs typeface="Arial" pitchFamily="34" charset="0"/>
              </a:rPr>
              <a:t> feestjes, </a:t>
            </a:r>
            <a:r>
              <a:rPr lang="nl-NL" dirty="0" smtClean="0">
                <a:latin typeface="Arial" pitchFamily="34" charset="0"/>
                <a:cs typeface="Arial" pitchFamily="34" charset="0"/>
              </a:rPr>
              <a:t>geen chemische luchtjes</a:t>
            </a:r>
            <a:endParaRPr lang="nl-NL" baseline="0" dirty="0" smtClean="0">
              <a:latin typeface="Arial" pitchFamily="34" charset="0"/>
              <a:cs typeface="Arial" pitchFamily="34" charset="0"/>
            </a:endParaRPr>
          </a:p>
          <a:p>
            <a:r>
              <a:rPr lang="nl-NL" dirty="0" smtClean="0">
                <a:latin typeface="Arial" pitchFamily="34" charset="0"/>
                <a:cs typeface="Arial" pitchFamily="34" charset="0"/>
              </a:rPr>
              <a:t>Grenzen: regels, leer NEE zeggen,</a:t>
            </a:r>
            <a:r>
              <a:rPr lang="nl-NL" baseline="0" dirty="0" smtClean="0">
                <a:latin typeface="Arial" pitchFamily="34" charset="0"/>
                <a:cs typeface="Arial" pitchFamily="34" charset="0"/>
              </a:rPr>
              <a:t> </a:t>
            </a:r>
            <a:r>
              <a:rPr lang="nl-NL" dirty="0" smtClean="0">
                <a:latin typeface="Arial" pitchFamily="34" charset="0"/>
                <a:cs typeface="Arial" pitchFamily="34" charset="0"/>
              </a:rPr>
              <a:t>ruimte </a:t>
            </a:r>
            <a:r>
              <a:rPr lang="nl-NL" dirty="0" smtClean="0">
                <a:latin typeface="Arial" pitchFamily="34" charset="0"/>
                <a:cs typeface="Arial" pitchFamily="34" charset="0"/>
                <a:sym typeface="Wingdings" pitchFamily="2" charset="2"/>
              </a:rPr>
              <a:t></a:t>
            </a:r>
            <a:r>
              <a:rPr lang="nl-NL" baseline="0" dirty="0" smtClean="0">
                <a:latin typeface="Arial" pitchFamily="34" charset="0"/>
                <a:cs typeface="Arial" pitchFamily="34" charset="0"/>
                <a:sym typeface="Wingdings" pitchFamily="2" charset="2"/>
              </a:rPr>
              <a:t> -</a:t>
            </a:r>
            <a:r>
              <a:rPr lang="nl-NL" dirty="0" smtClean="0">
                <a:latin typeface="Arial" pitchFamily="34" charset="0"/>
                <a:cs typeface="Arial" pitchFamily="34" charset="0"/>
                <a:sym typeface="Wingdings" pitchFamily="2" charset="2"/>
              </a:rPr>
              <a:t>-&gt;</a:t>
            </a:r>
            <a:r>
              <a:rPr lang="nl-NL" baseline="0" dirty="0" smtClean="0">
                <a:latin typeface="Arial" pitchFamily="34" charset="0"/>
                <a:cs typeface="Arial" pitchFamily="34" charset="0"/>
                <a:sym typeface="Wingdings" pitchFamily="2" charset="2"/>
              </a:rPr>
              <a:t> </a:t>
            </a:r>
            <a:r>
              <a:rPr lang="nl-NL" dirty="0" smtClean="0">
                <a:latin typeface="Arial" pitchFamily="34" charset="0"/>
                <a:cs typeface="Arial" pitchFamily="34" charset="0"/>
              </a:rPr>
              <a:t> grenzen, </a:t>
            </a:r>
            <a:r>
              <a:rPr lang="nl-NL" baseline="0" dirty="0" smtClean="0">
                <a:latin typeface="Arial" pitchFamily="34" charset="0"/>
                <a:cs typeface="Arial" pitchFamily="34" charset="0"/>
              </a:rPr>
              <a:t>geef </a:t>
            </a:r>
            <a:r>
              <a:rPr lang="nl-NL" dirty="0" smtClean="0">
                <a:latin typeface="Arial" pitchFamily="34" charset="0"/>
                <a:cs typeface="Arial" pitchFamily="34" charset="0"/>
              </a:rPr>
              <a:t>structuur &amp; ritme</a:t>
            </a:r>
            <a:r>
              <a:rPr lang="nl-NL" baseline="0" dirty="0" smtClean="0">
                <a:latin typeface="Arial" pitchFamily="34" charset="0"/>
                <a:cs typeface="Arial" pitchFamily="34" charset="0"/>
              </a:rPr>
              <a:t> en </a:t>
            </a:r>
            <a:r>
              <a:rPr lang="nl-NL" dirty="0" smtClean="0">
                <a:latin typeface="Arial" pitchFamily="34" charset="0"/>
                <a:cs typeface="Arial" pitchFamily="34" charset="0"/>
              </a:rPr>
              <a:t>regelmaat bv ook bakeren, omhulling wiegje, </a:t>
            </a:r>
            <a:r>
              <a:rPr lang="nl-NL" dirty="0" err="1" smtClean="0">
                <a:latin typeface="Arial" pitchFamily="34" charset="0"/>
                <a:cs typeface="Arial" pitchFamily="34" charset="0"/>
              </a:rPr>
              <a:t>hempje</a:t>
            </a:r>
            <a:r>
              <a:rPr lang="nl-NL" dirty="0" smtClean="0">
                <a:latin typeface="Arial" pitchFamily="34" charset="0"/>
                <a:cs typeface="Arial" pitchFamily="34" charset="0"/>
              </a:rPr>
              <a:t>, maar</a:t>
            </a:r>
            <a:r>
              <a:rPr lang="nl-NL" baseline="0" dirty="0" smtClean="0">
                <a:latin typeface="Arial" pitchFamily="34" charset="0"/>
                <a:cs typeface="Arial" pitchFamily="34" charset="0"/>
              </a:rPr>
              <a:t> ook pubers leren zelfvertrouwen en voor zichzelf opkomen als ze als kind grenzen krijgen, masseren</a:t>
            </a:r>
            <a:endParaRPr lang="nl-NL" dirty="0" smtClean="0">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latin typeface="Arial" pitchFamily="34" charset="0"/>
                <a:cs typeface="Arial" pitchFamily="34" charset="0"/>
              </a:rPr>
              <a:t>Veiligheid en bescherming:</a:t>
            </a:r>
            <a:r>
              <a:rPr lang="nl-NL" baseline="0" dirty="0" smtClean="0">
                <a:latin typeface="Arial" pitchFamily="34" charset="0"/>
                <a:cs typeface="Arial" pitchFamily="34" charset="0"/>
              </a:rPr>
              <a:t> en zeg stop tegen piekeren (wil </a:t>
            </a:r>
            <a:r>
              <a:rPr lang="nl-NL" baseline="0" dirty="0" err="1" smtClean="0">
                <a:latin typeface="Arial" pitchFamily="34" charset="0"/>
                <a:cs typeface="Arial" pitchFamily="34" charset="0"/>
              </a:rPr>
              <a:t>ipv</a:t>
            </a:r>
            <a:r>
              <a:rPr lang="nl-NL" baseline="0" dirty="0" smtClean="0">
                <a:latin typeface="Arial" pitchFamily="34" charset="0"/>
                <a:cs typeface="Arial" pitchFamily="34" charset="0"/>
              </a:rPr>
              <a:t> moet), </a:t>
            </a:r>
            <a:r>
              <a:rPr lang="nl-NL" dirty="0" smtClean="0">
                <a:latin typeface="Arial" pitchFamily="34" charset="0"/>
                <a:cs typeface="Arial" pitchFamily="34" charset="0"/>
              </a:rPr>
              <a:t>wat doe je wel en wat niet, vermijden stress, geef grenzen</a:t>
            </a:r>
            <a:r>
              <a:rPr lang="nl-NL" baseline="0" dirty="0" smtClean="0">
                <a:latin typeface="Arial" pitchFamily="34" charset="0"/>
                <a:cs typeface="Arial" pitchFamily="34" charset="0"/>
              </a:rPr>
              <a:t> en bovenal </a:t>
            </a:r>
            <a:r>
              <a:rPr lang="nl-NL" dirty="0" smtClean="0">
                <a:latin typeface="Arial" pitchFamily="34" charset="0"/>
                <a:cs typeface="Arial" pitchFamily="34" charset="0"/>
              </a:rPr>
              <a:t>liefde </a:t>
            </a:r>
            <a:r>
              <a:rPr lang="nl-NL" dirty="0" smtClean="0">
                <a:latin typeface="Arial" pitchFamily="34" charset="0"/>
                <a:cs typeface="Arial" pitchFamily="34" charset="0"/>
                <a:sym typeface="Wingdings" pitchFamily="2" charset="2"/>
              </a:rPr>
              <a:t> zelfvertrouwen</a:t>
            </a:r>
            <a:r>
              <a:rPr lang="nl-NL" baseline="0" dirty="0" smtClean="0">
                <a:latin typeface="Arial" pitchFamily="34" charset="0"/>
                <a:cs typeface="Arial" pitchFamily="34" charset="0"/>
              </a:rPr>
              <a:t> </a:t>
            </a:r>
            <a:r>
              <a:rPr lang="nl-NL" dirty="0" smtClean="0">
                <a:latin typeface="Arial" pitchFamily="34" charset="0"/>
                <a:cs typeface="Arial" pitchFamily="34" charset="0"/>
              </a:rPr>
              <a:t>zoek naar t evenwicht tussen stimuleren en beschermen: zijden hemd, middelen, stenen, douchen en aromatherapie</a:t>
            </a:r>
          </a:p>
          <a:p>
            <a:endParaRPr lang="nl-NL" dirty="0" smtClean="0">
              <a:latin typeface="Arial" pitchFamily="34" charset="0"/>
              <a:cs typeface="Arial" pitchFamily="34" charset="0"/>
            </a:endParaRPr>
          </a:p>
          <a:p>
            <a:pPr lvl="0"/>
            <a:r>
              <a:rPr lang="nl-NL" sz="1200" kern="1200" dirty="0" smtClean="0">
                <a:solidFill>
                  <a:schemeClr val="tx1"/>
                </a:solidFill>
                <a:latin typeface="Arial" pitchFamily="34" charset="0"/>
                <a:ea typeface="+mn-ea"/>
                <a:cs typeface="Arial" pitchFamily="34" charset="0"/>
              </a:rPr>
              <a:t>Aarden: je bewust van je lichaam, je grenzen (let + </a:t>
            </a:r>
            <a:r>
              <a:rPr lang="nl-NL" sz="1200" kern="1200" dirty="0" err="1" smtClean="0">
                <a:solidFill>
                  <a:schemeClr val="tx1"/>
                </a:solidFill>
                <a:latin typeface="Arial" pitchFamily="34" charset="0"/>
                <a:ea typeface="+mn-ea"/>
                <a:cs typeface="Arial" pitchFamily="34" charset="0"/>
              </a:rPr>
              <a:t>fig</a:t>
            </a:r>
            <a:r>
              <a:rPr lang="nl-NL" sz="1200" kern="1200" dirty="0" smtClean="0">
                <a:solidFill>
                  <a:schemeClr val="tx1"/>
                </a:solidFill>
                <a:latin typeface="Arial" pitchFamily="34" charset="0"/>
                <a:ea typeface="+mn-ea"/>
                <a:cs typeface="Arial" pitchFamily="34" charset="0"/>
              </a:rPr>
              <a:t>), het hier en nu en de aarde,</a:t>
            </a:r>
            <a:r>
              <a:rPr lang="nl-NL" sz="1200" kern="1200" baseline="0" dirty="0" smtClean="0">
                <a:solidFill>
                  <a:schemeClr val="tx1"/>
                </a:solidFill>
                <a:latin typeface="Arial" pitchFamily="34" charset="0"/>
                <a:ea typeface="+mn-ea"/>
                <a:cs typeface="Arial" pitchFamily="34" charset="0"/>
              </a:rPr>
              <a:t> visualisaties &amp; voeten masseren</a:t>
            </a:r>
            <a:endParaRPr lang="nl-NL" sz="1200" kern="1200" dirty="0" smtClean="0">
              <a:solidFill>
                <a:schemeClr val="tx1"/>
              </a:solidFill>
              <a:latin typeface="Arial" pitchFamily="34" charset="0"/>
              <a:ea typeface="+mn-ea"/>
              <a:cs typeface="Arial" pitchFamily="34" charset="0"/>
            </a:endParaRPr>
          </a:p>
          <a:p>
            <a:r>
              <a:rPr lang="nl-NL" dirty="0" smtClean="0">
                <a:latin typeface="Arial" pitchFamily="34" charset="0"/>
                <a:cs typeface="Arial" pitchFamily="34" charset="0"/>
              </a:rPr>
              <a:t>Liefde en Accepteer</a:t>
            </a:r>
            <a:r>
              <a:rPr lang="nl-NL" baseline="0" dirty="0" smtClean="0">
                <a:latin typeface="Arial" pitchFamily="34" charset="0"/>
                <a:cs typeface="Arial" pitchFamily="34" charset="0"/>
              </a:rPr>
              <a:t> het kind</a:t>
            </a:r>
            <a:r>
              <a:rPr lang="nl-NL" dirty="0" smtClean="0">
                <a:latin typeface="Arial" pitchFamily="34" charset="0"/>
                <a:cs typeface="Arial" pitchFamily="34" charset="0"/>
              </a:rPr>
              <a:t>: Zie het kind echt, wees positief, geef liefde en laat</a:t>
            </a:r>
            <a:r>
              <a:rPr lang="nl-NL" baseline="0" dirty="0" smtClean="0">
                <a:latin typeface="Arial" pitchFamily="34" charset="0"/>
                <a:cs typeface="Arial" pitchFamily="34" charset="0"/>
              </a:rPr>
              <a:t> hem/haar ervaren: </a:t>
            </a:r>
            <a:r>
              <a:rPr lang="nl-NL" dirty="0" smtClean="0">
                <a:latin typeface="Arial" pitchFamily="34" charset="0"/>
                <a:cs typeface="Arial" pitchFamily="34" charset="0"/>
              </a:rPr>
              <a:t>jij bent oké.</a:t>
            </a:r>
          </a:p>
          <a:p>
            <a:r>
              <a:rPr lang="nl-NL" dirty="0" smtClean="0">
                <a:latin typeface="Arial" pitchFamily="34" charset="0"/>
                <a:cs typeface="Arial" pitchFamily="34" charset="0"/>
              </a:rPr>
              <a:t>Rust:</a:t>
            </a:r>
            <a:r>
              <a:rPr lang="nl-NL" baseline="0" dirty="0" smtClean="0">
                <a:latin typeface="Arial" pitchFamily="34" charset="0"/>
                <a:cs typeface="Arial" pitchFamily="34" charset="0"/>
              </a:rPr>
              <a:t> prikkelarme kamer/klas, niet te vol weekrooster, in en uitademen, momenten van niets doen (pauzes), ontspanning en regelmaat geeft structuur en veiligheid,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dirty="0" smtClean="0">
                <a:latin typeface="Arial" pitchFamily="34" charset="0"/>
                <a:cs typeface="Arial" pitchFamily="34" charset="0"/>
              </a:rPr>
              <a:t>Slaap niet naast een </a:t>
            </a:r>
            <a:r>
              <a:rPr lang="nl-NL" sz="1200" dirty="0" err="1" smtClean="0">
                <a:latin typeface="Arial" pitchFamily="34" charset="0"/>
                <a:cs typeface="Arial" pitchFamily="34" charset="0"/>
              </a:rPr>
              <a:t>I-phone</a:t>
            </a:r>
            <a:r>
              <a:rPr lang="nl-NL" sz="1200" dirty="0" smtClean="0">
                <a:latin typeface="Arial" pitchFamily="34" charset="0"/>
                <a:cs typeface="Arial" pitchFamily="34" charset="0"/>
              </a:rPr>
              <a:t>, mobiel, tablet of </a:t>
            </a:r>
            <a:r>
              <a:rPr lang="nl-NL" sz="1200" dirty="0" err="1" smtClean="0">
                <a:latin typeface="Arial" pitchFamily="34" charset="0"/>
                <a:cs typeface="Arial" pitchFamily="34" charset="0"/>
              </a:rPr>
              <a:t>dect-telefoon</a:t>
            </a:r>
            <a:r>
              <a:rPr lang="nl-NL" sz="1200" dirty="0" smtClean="0">
                <a:latin typeface="Arial" pitchFamily="34" charset="0"/>
                <a:cs typeface="Arial" pitchFamily="34" charset="0"/>
              </a:rPr>
              <a:t>; leg ze zo ver mogelijk weg</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dirty="0" smtClean="0">
              <a:latin typeface="Arial" pitchFamily="34" charset="0"/>
              <a:cs typeface="Arial" pitchFamily="34" charset="0"/>
            </a:endParaRPr>
          </a:p>
          <a:p>
            <a:r>
              <a:rPr lang="nl-NL" baseline="0" dirty="0" smtClean="0">
                <a:latin typeface="Arial" pitchFamily="34" charset="0"/>
                <a:cs typeface="Arial" pitchFamily="34" charset="0"/>
              </a:rPr>
              <a:t>Voeding: gezonde liefst biologische voeding, geef veel groente en fruit </a:t>
            </a:r>
            <a:r>
              <a:rPr lang="nl-NL" baseline="0" dirty="0" err="1" smtClean="0">
                <a:latin typeface="Arial" pitchFamily="34" charset="0"/>
                <a:cs typeface="Arial" pitchFamily="34" charset="0"/>
              </a:rPr>
              <a:t>evt</a:t>
            </a:r>
            <a:r>
              <a:rPr lang="nl-NL" baseline="0" dirty="0" smtClean="0">
                <a:latin typeface="Arial" pitchFamily="34" charset="0"/>
                <a:cs typeface="Arial" pitchFamily="34" charset="0"/>
              </a:rPr>
              <a:t> in soepen en smoothies, drink voldoende water liefst met zeezout en wees bedacht op suiker, bewerkt voedsel en </a:t>
            </a:r>
            <a:r>
              <a:rPr lang="nl-NL" baseline="0" dirty="0" err="1" smtClean="0">
                <a:latin typeface="Arial" pitchFamily="34" charset="0"/>
                <a:cs typeface="Arial" pitchFamily="34" charset="0"/>
              </a:rPr>
              <a:t>E-nummers</a:t>
            </a:r>
            <a:r>
              <a:rPr lang="nl-NL" baseline="0" dirty="0" smtClean="0">
                <a:latin typeface="Arial" pitchFamily="34" charset="0"/>
                <a:cs typeface="Arial" pitchFamily="34" charset="0"/>
              </a:rPr>
              <a:t> (ADHD). Allergenen: koemelk, soja, granen. Varkensvlees. E 621 of </a:t>
            </a:r>
            <a:r>
              <a:rPr lang="nl-NL" baseline="0" dirty="0" err="1" smtClean="0">
                <a:latin typeface="Arial" pitchFamily="34" charset="0"/>
                <a:cs typeface="Arial" pitchFamily="34" charset="0"/>
              </a:rPr>
              <a:t>vetsin</a:t>
            </a:r>
            <a:r>
              <a:rPr lang="nl-NL" baseline="0" dirty="0" smtClean="0">
                <a:latin typeface="Arial" pitchFamily="34" charset="0"/>
                <a:cs typeface="Arial" pitchFamily="34" charset="0"/>
              </a:rPr>
              <a:t>.</a:t>
            </a:r>
          </a:p>
          <a:p>
            <a:r>
              <a:rPr lang="nl-NL" baseline="0" dirty="0" smtClean="0">
                <a:latin typeface="Arial" pitchFamily="34" charset="0"/>
                <a:cs typeface="Arial" pitchFamily="34" charset="0"/>
              </a:rPr>
              <a:t>Emoties: benoem emoties en leer je kind omgaan met emoties, leer wat mijn en dijn is, heb aandacht voor de stress, spanning en depressies van je puber</a:t>
            </a:r>
          </a:p>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smtClean="0">
                <a:latin typeface="Arial" pitchFamily="34" charset="0"/>
                <a:cs typeface="Arial" pitchFamily="34" charset="0"/>
              </a:rPr>
              <a:t>Communiceer met je omgeving, school, opvang en familie: leg HSP uit, met kleine kinderen hoef je zelf minder uit te leggen (meer doen), met pubers wel en houdt daar het lijntje of het contact, </a:t>
            </a:r>
            <a:r>
              <a:rPr lang="nl-NL" dirty="0" smtClean="0">
                <a:latin typeface="Arial" pitchFamily="34" charset="0"/>
                <a:cs typeface="Arial" pitchFamily="34" charset="0"/>
              </a:rPr>
              <a:t>Humor plaats in een nieuw kader, neem iets serieus maar maak het niet te zwaar/somber,</a:t>
            </a:r>
            <a:r>
              <a:rPr lang="nl-NL" baseline="0" dirty="0" smtClean="0">
                <a:latin typeface="Arial" pitchFamily="34" charset="0"/>
                <a:cs typeface="Arial" pitchFamily="34" charset="0"/>
              </a:rPr>
              <a:t> iets engs grappig maken</a:t>
            </a:r>
            <a:endParaRPr lang="nl-NL" dirty="0" smtClean="0">
              <a:latin typeface="Arial" pitchFamily="34" charset="0"/>
              <a:cs typeface="Arial" pitchFamily="34" charset="0"/>
            </a:endParaRPr>
          </a:p>
          <a:p>
            <a:endParaRPr lang="nl-NL" baseline="0" dirty="0" smtClean="0">
              <a:latin typeface="Arial" pitchFamily="34" charset="0"/>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err="1" smtClean="0">
                <a:solidFill>
                  <a:schemeClr val="tx1"/>
                </a:solidFill>
                <a:latin typeface="Arial" pitchFamily="34" charset="0"/>
                <a:ea typeface="+mn-ea"/>
                <a:cs typeface="Arial" pitchFamily="34" charset="0"/>
              </a:rPr>
              <a:t>Beperk</a:t>
            </a:r>
            <a:r>
              <a:rPr lang="en-GB" sz="1200" kern="1200" dirty="0" smtClean="0">
                <a:solidFill>
                  <a:schemeClr val="tx1"/>
                </a:solidFill>
                <a:latin typeface="Arial" pitchFamily="34" charset="0"/>
                <a:ea typeface="+mn-ea"/>
                <a:cs typeface="Arial" pitchFamily="34" charset="0"/>
              </a:rPr>
              <a:t> TV, PC, </a:t>
            </a:r>
            <a:r>
              <a:rPr lang="en-GB" sz="1200" kern="1200" dirty="0" err="1" smtClean="0">
                <a:solidFill>
                  <a:schemeClr val="tx1"/>
                </a:solidFill>
                <a:latin typeface="Arial" pitchFamily="34" charset="0"/>
                <a:ea typeface="+mn-ea"/>
                <a:cs typeface="Arial" pitchFamily="34" charset="0"/>
              </a:rPr>
              <a:t>gamen</a:t>
            </a:r>
            <a:r>
              <a:rPr lang="en-GB" sz="1200" kern="1200" dirty="0" smtClean="0">
                <a:solidFill>
                  <a:schemeClr val="tx1"/>
                </a:solidFill>
                <a:latin typeface="Arial" pitchFamily="34" charset="0"/>
                <a:ea typeface="+mn-ea"/>
                <a:cs typeface="Arial" pitchFamily="34" charset="0"/>
              </a:rPr>
              <a:t>, </a:t>
            </a:r>
            <a:r>
              <a:rPr lang="en-GB" sz="1200" kern="1200" dirty="0" err="1" smtClean="0">
                <a:solidFill>
                  <a:schemeClr val="tx1"/>
                </a:solidFill>
                <a:latin typeface="Arial" pitchFamily="34" charset="0"/>
                <a:ea typeface="+mn-ea"/>
                <a:cs typeface="Arial" pitchFamily="34" charset="0"/>
              </a:rPr>
              <a:t>Ipod</a:t>
            </a:r>
            <a:r>
              <a:rPr lang="en-GB" sz="1200" kern="1200" dirty="0" smtClean="0">
                <a:solidFill>
                  <a:schemeClr val="tx1"/>
                </a:solidFill>
                <a:latin typeface="Arial" pitchFamily="34" charset="0"/>
                <a:ea typeface="+mn-ea"/>
                <a:cs typeface="Arial" pitchFamily="34" charset="0"/>
              </a:rPr>
              <a:t> etc. </a:t>
            </a:r>
            <a:r>
              <a:rPr lang="en-GB" sz="1200" kern="1200" dirty="0" err="1" smtClean="0">
                <a:solidFill>
                  <a:schemeClr val="tx1"/>
                </a:solidFill>
                <a:latin typeface="Arial" pitchFamily="34" charset="0"/>
                <a:ea typeface="+mn-ea"/>
                <a:cs typeface="Arial" pitchFamily="34" charset="0"/>
              </a:rPr>
              <a:t>Dat</a:t>
            </a:r>
            <a:r>
              <a:rPr lang="en-GB" sz="1200" kern="1200" dirty="0" smtClean="0">
                <a:solidFill>
                  <a:schemeClr val="tx1"/>
                </a:solidFill>
                <a:latin typeface="Arial" pitchFamily="34" charset="0"/>
                <a:ea typeface="+mn-ea"/>
                <a:cs typeface="Arial" pitchFamily="34" charset="0"/>
              </a:rPr>
              <a:t> </a:t>
            </a:r>
            <a:r>
              <a:rPr lang="en-GB" sz="1200" kern="1200" dirty="0" err="1" smtClean="0">
                <a:solidFill>
                  <a:schemeClr val="tx1"/>
                </a:solidFill>
                <a:latin typeface="Arial" pitchFamily="34" charset="0"/>
                <a:ea typeface="+mn-ea"/>
                <a:cs typeface="Arial" pitchFamily="34" charset="0"/>
              </a:rPr>
              <a:t>geeft</a:t>
            </a:r>
            <a:r>
              <a:rPr lang="en-GB" sz="1200" kern="1200" dirty="0" smtClean="0">
                <a:solidFill>
                  <a:schemeClr val="tx1"/>
                </a:solidFill>
                <a:latin typeface="Arial" pitchFamily="34" charset="0"/>
                <a:ea typeface="+mn-ea"/>
                <a:cs typeface="Arial" pitchFamily="34" charset="0"/>
              </a:rPr>
              <a:t> </a:t>
            </a:r>
            <a:r>
              <a:rPr lang="en-GB" sz="1200" kern="1200" dirty="0" err="1" smtClean="0">
                <a:solidFill>
                  <a:schemeClr val="tx1"/>
                </a:solidFill>
                <a:latin typeface="Arial" pitchFamily="34" charset="0"/>
                <a:ea typeface="+mn-ea"/>
                <a:cs typeface="Arial" pitchFamily="34" charset="0"/>
              </a:rPr>
              <a:t>teveel</a:t>
            </a:r>
            <a:r>
              <a:rPr lang="en-GB" sz="1200" kern="1200" dirty="0" smtClean="0">
                <a:solidFill>
                  <a:schemeClr val="tx1"/>
                </a:solidFill>
                <a:latin typeface="Arial" pitchFamily="34" charset="0"/>
                <a:ea typeface="+mn-ea"/>
                <a:cs typeface="Arial" pitchFamily="34" charset="0"/>
              </a:rPr>
              <a:t> </a:t>
            </a:r>
            <a:r>
              <a:rPr lang="en-GB" sz="1200" kern="1200" dirty="0" err="1" smtClean="0">
                <a:solidFill>
                  <a:schemeClr val="tx1"/>
                </a:solidFill>
                <a:latin typeface="Arial" pitchFamily="34" charset="0"/>
                <a:ea typeface="+mn-ea"/>
                <a:cs typeface="Arial" pitchFamily="34" charset="0"/>
              </a:rPr>
              <a:t>prikkels</a:t>
            </a:r>
            <a:r>
              <a:rPr lang="en-GB" sz="1200" kern="1200" dirty="0" smtClean="0">
                <a:solidFill>
                  <a:schemeClr val="tx1"/>
                </a:solidFill>
                <a:latin typeface="Arial" pitchFamily="34" charset="0"/>
                <a:ea typeface="+mn-ea"/>
                <a:cs typeface="Arial" pitchFamily="34" charset="0"/>
              </a:rPr>
              <a:t> en </a:t>
            </a:r>
            <a:r>
              <a:rPr lang="en-GB" sz="1200" kern="1200" dirty="0" err="1" smtClean="0">
                <a:solidFill>
                  <a:schemeClr val="tx1"/>
                </a:solidFill>
                <a:latin typeface="Arial" pitchFamily="34" charset="0"/>
                <a:ea typeface="+mn-ea"/>
                <a:cs typeface="Arial" pitchFamily="34" charset="0"/>
              </a:rPr>
              <a:t>vaak</a:t>
            </a:r>
            <a:r>
              <a:rPr lang="en-GB" sz="1200" kern="1200" dirty="0" smtClean="0">
                <a:solidFill>
                  <a:schemeClr val="tx1"/>
                </a:solidFill>
                <a:latin typeface="Arial" pitchFamily="34" charset="0"/>
                <a:ea typeface="+mn-ea"/>
                <a:cs typeface="Arial" pitchFamily="34" charset="0"/>
              </a:rPr>
              <a:t> </a:t>
            </a:r>
            <a:r>
              <a:rPr lang="en-GB" sz="1200" kern="1200" dirty="0" err="1" smtClean="0">
                <a:solidFill>
                  <a:schemeClr val="tx1"/>
                </a:solidFill>
                <a:latin typeface="Arial" pitchFamily="34" charset="0"/>
                <a:ea typeface="+mn-ea"/>
                <a:cs typeface="Arial" pitchFamily="34" charset="0"/>
              </a:rPr>
              <a:t>kunenn</a:t>
            </a:r>
            <a:r>
              <a:rPr lang="en-GB" sz="1200" kern="1200" dirty="0" smtClean="0">
                <a:solidFill>
                  <a:schemeClr val="tx1"/>
                </a:solidFill>
                <a:latin typeface="Arial" pitchFamily="34" charset="0"/>
                <a:ea typeface="+mn-ea"/>
                <a:cs typeface="Arial" pitchFamily="34" charset="0"/>
              </a:rPr>
              <a:t> </a:t>
            </a:r>
            <a:r>
              <a:rPr lang="en-GB" sz="1200" kern="1200" dirty="0" err="1" smtClean="0">
                <a:solidFill>
                  <a:schemeClr val="tx1"/>
                </a:solidFill>
                <a:latin typeface="Arial" pitchFamily="34" charset="0"/>
                <a:ea typeface="+mn-ea"/>
                <a:cs typeface="Arial" pitchFamily="34" charset="0"/>
              </a:rPr>
              <a:t>ze</a:t>
            </a:r>
            <a:r>
              <a:rPr lang="en-GB" sz="1200" kern="1200" dirty="0" smtClean="0">
                <a:solidFill>
                  <a:schemeClr val="tx1"/>
                </a:solidFill>
                <a:latin typeface="Arial" pitchFamily="34" charset="0"/>
                <a:ea typeface="+mn-ea"/>
                <a:cs typeface="Arial" pitchFamily="34" charset="0"/>
              </a:rPr>
              <a:t> </a:t>
            </a:r>
            <a:r>
              <a:rPr lang="en-GB" sz="1200" kern="1200" dirty="0" err="1" smtClean="0">
                <a:solidFill>
                  <a:schemeClr val="tx1"/>
                </a:solidFill>
                <a:latin typeface="Arial" pitchFamily="34" charset="0"/>
                <a:ea typeface="+mn-ea"/>
                <a:cs typeface="Arial" pitchFamily="34" charset="0"/>
              </a:rPr>
              <a:t>niet</a:t>
            </a:r>
            <a:r>
              <a:rPr lang="en-GB" sz="1200" kern="1200" dirty="0" smtClean="0">
                <a:solidFill>
                  <a:schemeClr val="tx1"/>
                </a:solidFill>
                <a:latin typeface="Arial" pitchFamily="34" charset="0"/>
                <a:ea typeface="+mn-ea"/>
                <a:cs typeface="Arial" pitchFamily="34" charset="0"/>
              </a:rPr>
              <a:t> </a:t>
            </a:r>
            <a:r>
              <a:rPr lang="en-GB" sz="1200" kern="1200" dirty="0" err="1" smtClean="0">
                <a:solidFill>
                  <a:schemeClr val="tx1"/>
                </a:solidFill>
                <a:latin typeface="Arial" pitchFamily="34" charset="0"/>
                <a:ea typeface="+mn-ea"/>
                <a:cs typeface="Arial" pitchFamily="34" charset="0"/>
              </a:rPr>
              <a:t>tegen</a:t>
            </a:r>
            <a:r>
              <a:rPr lang="en-GB" sz="1200" kern="1200" dirty="0" smtClean="0">
                <a:solidFill>
                  <a:schemeClr val="tx1"/>
                </a:solidFill>
                <a:latin typeface="Arial" pitchFamily="34" charset="0"/>
                <a:ea typeface="+mn-ea"/>
                <a:cs typeface="Arial" pitchFamily="34" charset="0"/>
              </a:rPr>
              <a:t> </a:t>
            </a:r>
            <a:r>
              <a:rPr lang="en-GB" sz="1200" kern="1200" dirty="0" err="1" smtClean="0">
                <a:solidFill>
                  <a:schemeClr val="tx1"/>
                </a:solidFill>
                <a:latin typeface="Arial" pitchFamily="34" charset="0"/>
                <a:ea typeface="+mn-ea"/>
                <a:cs typeface="Arial" pitchFamily="34" charset="0"/>
              </a:rPr>
              <a:t>straling</a:t>
            </a:r>
            <a:r>
              <a:rPr lang="en-GB" sz="1200" kern="1200" dirty="0" smtClean="0">
                <a:solidFill>
                  <a:schemeClr val="tx1"/>
                </a:solidFill>
                <a:latin typeface="Arial" pitchFamily="34" charset="0"/>
                <a:ea typeface="+mn-ea"/>
                <a:cs typeface="Arial" pitchFamily="34" charset="0"/>
              </a:rPr>
              <a:t>  (</a:t>
            </a:r>
            <a:r>
              <a:rPr lang="en-GB" sz="1200" kern="1200" dirty="0" err="1" smtClean="0">
                <a:solidFill>
                  <a:schemeClr val="tx1"/>
                </a:solidFill>
                <a:latin typeface="Arial" pitchFamily="34" charset="0"/>
                <a:ea typeface="+mn-ea"/>
                <a:cs typeface="Arial" pitchFamily="34" charset="0"/>
              </a:rPr>
              <a:t>verveling</a:t>
            </a:r>
            <a:r>
              <a:rPr lang="en-GB" sz="1200" kern="1200" dirty="0" smtClean="0">
                <a:solidFill>
                  <a:schemeClr val="tx1"/>
                </a:solidFill>
                <a:latin typeface="Arial" pitchFamily="34" charset="0"/>
                <a:ea typeface="+mn-ea"/>
                <a:cs typeface="Arial" pitchFamily="34" charset="0"/>
              </a:rPr>
              <a:t> = </a:t>
            </a:r>
            <a:r>
              <a:rPr lang="en-GB" sz="1200" kern="1200" dirty="0" err="1" smtClean="0">
                <a:solidFill>
                  <a:schemeClr val="tx1"/>
                </a:solidFill>
                <a:latin typeface="Arial" pitchFamily="34" charset="0"/>
                <a:ea typeface="+mn-ea"/>
                <a:cs typeface="Arial" pitchFamily="34" charset="0"/>
              </a:rPr>
              <a:t>oke</a:t>
            </a:r>
            <a:r>
              <a:rPr lang="en-GB" sz="1200" kern="1200" dirty="0" smtClean="0">
                <a:solidFill>
                  <a:schemeClr val="tx1"/>
                </a:solidFill>
                <a:latin typeface="Arial" pitchFamily="34" charset="0"/>
                <a:ea typeface="+mn-ea"/>
                <a:cs typeface="Arial" pitchFamily="34" charset="0"/>
              </a:rPr>
              <a:t>)</a:t>
            </a:r>
            <a:endParaRPr lang="nl-NL" sz="1200" kern="1200" dirty="0" smtClean="0">
              <a:solidFill>
                <a:schemeClr val="tx1"/>
              </a:solidFill>
              <a:latin typeface="Arial" pitchFamily="34" charset="0"/>
              <a:ea typeface="+mn-ea"/>
              <a:cs typeface="Arial" pitchFamily="34" charset="0"/>
            </a:endParaRPr>
          </a:p>
          <a:p>
            <a:endParaRPr lang="nl-NL" baseline="0" dirty="0" smtClean="0">
              <a:latin typeface="Arial" pitchFamily="34" charset="0"/>
              <a:cs typeface="Arial" pitchFamily="34" charset="0"/>
            </a:endParaRPr>
          </a:p>
          <a:p>
            <a:r>
              <a:rPr lang="nl-NL" dirty="0" smtClean="0">
                <a:latin typeface="Arial" pitchFamily="34" charset="0"/>
                <a:cs typeface="Arial" pitchFamily="34" charset="0"/>
              </a:rPr>
              <a:t>Kijk/zoek naar wat het kind oplaad,</a:t>
            </a:r>
            <a:r>
              <a:rPr lang="nl-NL" baseline="0" dirty="0" smtClean="0">
                <a:latin typeface="Arial" pitchFamily="34" charset="0"/>
                <a:cs typeface="Arial" pitchFamily="34" charset="0"/>
              </a:rPr>
              <a:t> waar het energie van krijgt of blij van wordt; </a:t>
            </a:r>
            <a:r>
              <a:rPr lang="nl-NL" sz="1200" dirty="0" smtClean="0">
                <a:latin typeface="Arial" pitchFamily="34" charset="0"/>
                <a:cs typeface="Arial" pitchFamily="34" charset="0"/>
              </a:rPr>
              <a:t>natuur, stilte, wandelen, water, muziek, kunst, sport, strand, masseren, voeding, supplementen, huisdier…</a:t>
            </a:r>
          </a:p>
          <a:p>
            <a:endParaRPr lang="nl-NL" baseline="0" dirty="0" smtClean="0">
              <a:latin typeface="Arial" pitchFamily="34" charset="0"/>
              <a:cs typeface="Arial" pitchFamily="34" charset="0"/>
            </a:endParaRPr>
          </a:p>
          <a:p>
            <a:r>
              <a:rPr lang="nl-NL" baseline="0" dirty="0" smtClean="0">
                <a:latin typeface="Arial" pitchFamily="34" charset="0"/>
                <a:cs typeface="Arial" pitchFamily="34" charset="0"/>
              </a:rPr>
              <a:t>Schuldig: ouders of leerkrachten kunnen zich schuldig voelen, maar ook jij bent oké, doe je best dat is ruim voldoende. Het kind neemt je intentie waar en leert van jouw zoeken, proberen en groei.</a:t>
            </a:r>
            <a:endParaRPr lang="nl-NL" dirty="0" smtClean="0">
              <a:latin typeface="Arial" pitchFamily="34" charset="0"/>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Arial" pitchFamily="34" charset="0"/>
                <a:ea typeface="+mn-ea"/>
                <a:cs typeface="Arial" pitchFamily="34" charset="0"/>
              </a:rPr>
              <a:t>Zoek hulp bij ernstige klachten of als het kind ongelukkig is</a:t>
            </a:r>
          </a:p>
          <a:p>
            <a:endParaRPr lang="nl-NL" dirty="0">
              <a:latin typeface="Arial" pitchFamily="34" charset="0"/>
              <a:cs typeface="Arial" pitchFamily="34" charset="0"/>
            </a:endParaRPr>
          </a:p>
        </p:txBody>
      </p:sp>
      <p:sp>
        <p:nvSpPr>
          <p:cNvPr id="4" name="Tijdelijke aanduiding voor dianummer 3"/>
          <p:cNvSpPr>
            <a:spLocks noGrp="1"/>
          </p:cNvSpPr>
          <p:nvPr>
            <p:ph type="sldNum" sz="quarter" idx="10"/>
          </p:nvPr>
        </p:nvSpPr>
        <p:spPr/>
        <p:txBody>
          <a:bodyPr/>
          <a:lstStyle/>
          <a:p>
            <a:fld id="{24601B78-24B9-450B-9C6A-692BF09D8F19}" type="slidenum">
              <a:rPr lang="nl-NL" smtClean="0"/>
              <a:pPr/>
              <a:t>9</a:t>
            </a:fld>
            <a:endParaRPr lang="nl-NL"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2">
        <a:schemeClr val="bg2"/>
      </p:bgRef>
    </p:bg>
    <p:spTree>
      <p:nvGrpSpPr>
        <p:cNvPr id="1" name=""/>
        <p:cNvGrpSpPr/>
        <p:nvPr/>
      </p:nvGrpSpPr>
      <p:grpSpPr>
        <a:xfrm>
          <a:off x="0" y="0"/>
          <a:ext cx="0" cy="0"/>
          <a:chOff x="0" y="0"/>
          <a:chExt cx="0" cy="0"/>
        </a:xfrm>
      </p:grpSpPr>
      <p:sp>
        <p:nvSpPr>
          <p:cNvPr id="7" name="Vrije v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Vrije v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el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nl-NL" smtClean="0"/>
              <a:t>Klik om de stijl te bewerken</a:t>
            </a:r>
            <a:endParaRPr kumimoji="0" lang="en-US"/>
          </a:p>
        </p:txBody>
      </p:sp>
      <p:sp>
        <p:nvSpPr>
          <p:cNvPr id="17" name="Ondertitel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30" name="Tijdelijke aanduiding voor datum 29"/>
          <p:cNvSpPr>
            <a:spLocks noGrp="1"/>
          </p:cNvSpPr>
          <p:nvPr>
            <p:ph type="dt" sz="half" idx="10"/>
          </p:nvPr>
        </p:nvSpPr>
        <p:spPr/>
        <p:txBody>
          <a:bodyPr/>
          <a:lstStyle/>
          <a:p>
            <a:fld id="{561AA5FF-0CDB-45DC-A89D-35F877BFAEC2}" type="datetimeFigureOut">
              <a:rPr lang="nl-NL" smtClean="0"/>
              <a:pPr/>
              <a:t>23-9-2016</a:t>
            </a:fld>
            <a:endParaRPr lang="nl-NL"/>
          </a:p>
        </p:txBody>
      </p:sp>
      <p:sp>
        <p:nvSpPr>
          <p:cNvPr id="19" name="Tijdelijke aanduiding voor voettekst 18"/>
          <p:cNvSpPr>
            <a:spLocks noGrp="1"/>
          </p:cNvSpPr>
          <p:nvPr>
            <p:ph type="ftr" sz="quarter" idx="11"/>
          </p:nvPr>
        </p:nvSpPr>
        <p:spPr/>
        <p:txBody>
          <a:bodyPr/>
          <a:lstStyle/>
          <a:p>
            <a:endParaRPr lang="nl-NL"/>
          </a:p>
        </p:txBody>
      </p:sp>
      <p:sp>
        <p:nvSpPr>
          <p:cNvPr id="27" name="Tijdelijke aanduiding voor dianummer 26"/>
          <p:cNvSpPr>
            <a:spLocks noGrp="1"/>
          </p:cNvSpPr>
          <p:nvPr>
            <p:ph type="sldNum" sz="quarter" idx="12"/>
          </p:nvPr>
        </p:nvSpPr>
        <p:spPr/>
        <p:txBody>
          <a:bodyPr/>
          <a:lstStyle/>
          <a:p>
            <a:fld id="{F17E43C6-1C5C-4234-8E24-2BFBD0470E53}" type="slidenum">
              <a:rPr lang="nl-NL" smtClean="0"/>
              <a:pPr/>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561AA5FF-0CDB-45DC-A89D-35F877BFAEC2}" type="datetimeFigureOut">
              <a:rPr lang="nl-NL" smtClean="0"/>
              <a:pPr/>
              <a:t>23-9-2016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17E43C6-1C5C-4234-8E24-2BFBD0470E53}"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561AA5FF-0CDB-45DC-A89D-35F877BFAEC2}" type="datetimeFigureOut">
              <a:rPr lang="nl-NL" smtClean="0"/>
              <a:pPr/>
              <a:t>23-9-2016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17E43C6-1C5C-4234-8E24-2BFBD0470E53}"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kumimoji="0" lang="nl-NL" smtClean="0"/>
              <a:t>Klik om de stijl te bewerken</a:t>
            </a:r>
            <a:endParaRPr kumimoji="0" lang="en-US"/>
          </a:p>
        </p:txBody>
      </p:sp>
      <p:sp>
        <p:nvSpPr>
          <p:cNvPr id="3" name="Tijdelijke aanduiding voor inhoud 2"/>
          <p:cNvSpPr>
            <a:spLocks noGrp="1"/>
          </p:cNvSpPr>
          <p:nvPr>
            <p:ph idx="1"/>
          </p:nvPr>
        </p:nvSpPr>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561AA5FF-0CDB-45DC-A89D-35F877BFAEC2}" type="datetimeFigureOut">
              <a:rPr lang="nl-NL" smtClean="0"/>
              <a:pPr/>
              <a:t>23-9-2016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17E43C6-1C5C-4234-8E24-2BFBD0470E53}"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2">
        <a:schemeClr val="bg2"/>
      </p:bgRef>
    </p:bg>
    <p:spTree>
      <p:nvGrpSpPr>
        <p:cNvPr id="1" name=""/>
        <p:cNvGrpSpPr/>
        <p:nvPr/>
      </p:nvGrpSpPr>
      <p:grpSpPr>
        <a:xfrm>
          <a:off x="0" y="0"/>
          <a:ext cx="0" cy="0"/>
          <a:chOff x="0" y="0"/>
          <a:chExt cx="0" cy="0"/>
        </a:xfrm>
      </p:grpSpPr>
      <p:sp>
        <p:nvSpPr>
          <p:cNvPr id="7" name="Vrije v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Vrije v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el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4" name="Tijdelijke aanduiding voor datum 3"/>
          <p:cNvSpPr>
            <a:spLocks noGrp="1"/>
          </p:cNvSpPr>
          <p:nvPr>
            <p:ph type="dt" sz="half" idx="10"/>
          </p:nvPr>
        </p:nvSpPr>
        <p:spPr/>
        <p:txBody>
          <a:bodyPr/>
          <a:lstStyle/>
          <a:p>
            <a:fld id="{561AA5FF-0CDB-45DC-A89D-35F877BFAEC2}" type="datetimeFigureOut">
              <a:rPr lang="nl-NL" smtClean="0"/>
              <a:pPr/>
              <a:t>23-9-2016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17E43C6-1C5C-4234-8E24-2BFBD0470E53}" type="slidenum">
              <a:rPr lang="nl-NL" smtClean="0"/>
              <a:pPr/>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7467600" cy="1143000"/>
          </a:xfrm>
        </p:spPr>
        <p:txBody>
          <a:bodyPr/>
          <a:lstStyle/>
          <a:p>
            <a:r>
              <a:rPr kumimoji="0" lang="nl-NL" smtClean="0"/>
              <a:t>Klik om de stijl te bewerken</a:t>
            </a:r>
            <a:endParaRPr kumimoji="0" lang="en-US"/>
          </a:p>
        </p:txBody>
      </p:sp>
      <p:sp>
        <p:nvSpPr>
          <p:cNvPr id="3" name="Tijdelijke aanduiding voor inhoud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inhoud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p:txBody>
          <a:bodyPr/>
          <a:lstStyle/>
          <a:p>
            <a:fld id="{561AA5FF-0CDB-45DC-A89D-35F877BFAEC2}" type="datetimeFigureOut">
              <a:rPr lang="nl-NL" smtClean="0"/>
              <a:pPr/>
              <a:t>23-9-2016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17E43C6-1C5C-4234-8E24-2BFBD0470E53}"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8229600" cy="1143000"/>
          </a:xfrm>
        </p:spPr>
        <p:txBody>
          <a:bodyPr anchor="ctr"/>
          <a:lstStyle>
            <a:lvl1pPr>
              <a:defRPr/>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5" name="Tijdelijke aanduiding voor inhoud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6" name="Tijdelijke aanduiding voor inhoud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7" name="Tijdelijke aanduiding voor datum 6"/>
          <p:cNvSpPr>
            <a:spLocks noGrp="1"/>
          </p:cNvSpPr>
          <p:nvPr>
            <p:ph type="dt" sz="half" idx="10"/>
          </p:nvPr>
        </p:nvSpPr>
        <p:spPr/>
        <p:txBody>
          <a:bodyPr/>
          <a:lstStyle/>
          <a:p>
            <a:fld id="{561AA5FF-0CDB-45DC-A89D-35F877BFAEC2}" type="datetimeFigureOut">
              <a:rPr lang="nl-NL" smtClean="0"/>
              <a:pPr/>
              <a:t>23-9-2016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F17E43C6-1C5C-4234-8E24-2BFBD0470E53}"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320"/>
            <a:ext cx="7470648" cy="1143000"/>
          </a:xfrm>
        </p:spPr>
        <p:txBody>
          <a:bodyPr anchor="ctr"/>
          <a:lstStyle>
            <a:lvl1pPr algn="l">
              <a:defRPr sz="4600"/>
            </a:lvl1pPr>
          </a:lstStyle>
          <a:p>
            <a:r>
              <a:rPr kumimoji="0" lang="nl-NL" smtClean="0"/>
              <a:t>Klik om de stijl te bewerken</a:t>
            </a:r>
            <a:endParaRPr kumimoji="0" lang="en-US"/>
          </a:p>
        </p:txBody>
      </p:sp>
      <p:sp>
        <p:nvSpPr>
          <p:cNvPr id="7" name="Tijdelijke aanduiding voor datum 6"/>
          <p:cNvSpPr>
            <a:spLocks noGrp="1"/>
          </p:cNvSpPr>
          <p:nvPr>
            <p:ph type="dt" sz="half" idx="10"/>
          </p:nvPr>
        </p:nvSpPr>
        <p:spPr/>
        <p:txBody>
          <a:bodyPr/>
          <a:lstStyle/>
          <a:p>
            <a:fld id="{561AA5FF-0CDB-45DC-A89D-35F877BFAEC2}" type="datetimeFigureOut">
              <a:rPr lang="nl-NL" smtClean="0"/>
              <a:pPr/>
              <a:t>23-9-2016</a:t>
            </a:fld>
            <a:endParaRPr lang="nl-NL"/>
          </a:p>
        </p:txBody>
      </p:sp>
      <p:sp>
        <p:nvSpPr>
          <p:cNvPr id="8" name="Tijdelijke aanduiding voor dianummer 7"/>
          <p:cNvSpPr>
            <a:spLocks noGrp="1"/>
          </p:cNvSpPr>
          <p:nvPr>
            <p:ph type="sldNum" sz="quarter" idx="11"/>
          </p:nvPr>
        </p:nvSpPr>
        <p:spPr/>
        <p:txBody>
          <a:bodyPr/>
          <a:lstStyle/>
          <a:p>
            <a:fld id="{F17E43C6-1C5C-4234-8E24-2BFBD0470E53}" type="slidenum">
              <a:rPr lang="nl-NL" smtClean="0"/>
              <a:pPr/>
              <a:t>‹nr.›</a:t>
            </a:fld>
            <a:endParaRPr lang="nl-NL"/>
          </a:p>
        </p:txBody>
      </p:sp>
      <p:sp>
        <p:nvSpPr>
          <p:cNvPr id="9" name="Tijdelijke aanduiding voor voettekst 8"/>
          <p:cNvSpPr>
            <a:spLocks noGrp="1"/>
          </p:cNvSpPr>
          <p:nvPr>
            <p:ph type="ftr" sz="quarter" idx="12"/>
          </p:nvPr>
        </p:nvSpPr>
        <p:spPr/>
        <p:txBody>
          <a:bodyPr/>
          <a:lstStyle/>
          <a:p>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561AA5FF-0CDB-45DC-A89D-35F877BFAEC2}" type="datetimeFigureOut">
              <a:rPr lang="nl-NL" smtClean="0"/>
              <a:pPr/>
              <a:t>23-9-2016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F17E43C6-1C5C-4234-8E24-2BFBD0470E53}"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4" name="Tijdelijke aanduiding voor inhoud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5" name="Tijdelijke aanduiding voor datum 4"/>
          <p:cNvSpPr>
            <a:spLocks noGrp="1"/>
          </p:cNvSpPr>
          <p:nvPr>
            <p:ph type="dt" sz="half" idx="10"/>
          </p:nvPr>
        </p:nvSpPr>
        <p:spPr/>
        <p:txBody>
          <a:bodyPr/>
          <a:lstStyle/>
          <a:p>
            <a:fld id="{561AA5FF-0CDB-45DC-A89D-35F877BFAEC2}" type="datetimeFigureOut">
              <a:rPr lang="nl-NL" smtClean="0"/>
              <a:pPr/>
              <a:t>23-9-2016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a:xfrm>
            <a:off x="8156448" y="6422064"/>
            <a:ext cx="762000" cy="365125"/>
          </a:xfrm>
        </p:spPr>
        <p:txBody>
          <a:bodyPr/>
          <a:lstStyle/>
          <a:p>
            <a:fld id="{F17E43C6-1C5C-4234-8E24-2BFBD0470E53}"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nl-NL" smtClean="0"/>
              <a:t>Klik om de modelstijlen te bewerken</a:t>
            </a:r>
          </a:p>
        </p:txBody>
      </p:sp>
      <p:sp>
        <p:nvSpPr>
          <p:cNvPr id="5" name="Tijdelijke aanduiding voor datum 4"/>
          <p:cNvSpPr>
            <a:spLocks noGrp="1"/>
          </p:cNvSpPr>
          <p:nvPr>
            <p:ph type="dt" sz="half" idx="10"/>
          </p:nvPr>
        </p:nvSpPr>
        <p:spPr>
          <a:xfrm>
            <a:off x="457200" y="6422064"/>
            <a:ext cx="2133600" cy="365125"/>
          </a:xfrm>
        </p:spPr>
        <p:txBody>
          <a:bodyPr/>
          <a:lstStyle/>
          <a:p>
            <a:fld id="{561AA5FF-0CDB-45DC-A89D-35F877BFAEC2}" type="datetimeFigureOut">
              <a:rPr lang="nl-NL" smtClean="0"/>
              <a:pPr/>
              <a:t>23-9-2016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17E43C6-1C5C-4234-8E24-2BFBD0470E53}"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Vrije v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Vrije v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jdelijke aanduiding voor titel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nl-NL" smtClean="0"/>
              <a:t>Klik om de stijl te bewerken</a:t>
            </a:r>
            <a:endParaRPr kumimoji="0" lang="en-US"/>
          </a:p>
        </p:txBody>
      </p:sp>
      <p:sp>
        <p:nvSpPr>
          <p:cNvPr id="30" name="Tijdelijke aanduiding voor tekst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0" name="Tijdelijke aanduiding voor datum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561AA5FF-0CDB-45DC-A89D-35F877BFAEC2}" type="datetimeFigureOut">
              <a:rPr lang="nl-NL" smtClean="0"/>
              <a:pPr/>
              <a:t>23-9-2016</a:t>
            </a:fld>
            <a:endParaRPr lang="nl-NL"/>
          </a:p>
        </p:txBody>
      </p:sp>
      <p:sp>
        <p:nvSpPr>
          <p:cNvPr id="22" name="Tijdelijke aanduiding voor voettekst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nl-NL"/>
          </a:p>
        </p:txBody>
      </p:sp>
      <p:sp>
        <p:nvSpPr>
          <p:cNvPr id="18" name="Tijdelijke aanduiding voor dianumm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F17E43C6-1C5C-4234-8E24-2BFBD0470E53}" type="slidenum">
              <a:rPr lang="nl-NL" smtClean="0"/>
              <a:pPr/>
              <a:t>‹nr.›</a:t>
            </a:fld>
            <a:endParaRPr lang="nl-NL"/>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6.gif"/></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67544" y="1844824"/>
            <a:ext cx="7344816" cy="2808312"/>
          </a:xfrm>
        </p:spPr>
        <p:txBody>
          <a:bodyPr>
            <a:normAutofit/>
          </a:bodyPr>
          <a:lstStyle/>
          <a:p>
            <a:pPr algn="ctr"/>
            <a:r>
              <a:rPr lang="nl-NL" sz="5400" dirty="0" smtClean="0">
                <a:solidFill>
                  <a:schemeClr val="bg1">
                    <a:lumMod val="50000"/>
                  </a:schemeClr>
                </a:solidFill>
              </a:rPr>
              <a:t>Hoogsensitieve kinderen = HSK</a:t>
            </a:r>
            <a:endParaRPr lang="nl-NL" sz="5400" dirty="0">
              <a:solidFill>
                <a:schemeClr val="bg1">
                  <a:lumMod val="50000"/>
                </a:schemeClr>
              </a:solidFill>
            </a:endParaRPr>
          </a:p>
        </p:txBody>
      </p:sp>
      <p:sp>
        <p:nvSpPr>
          <p:cNvPr id="3" name="Ondertitel 2"/>
          <p:cNvSpPr>
            <a:spLocks noGrp="1"/>
          </p:cNvSpPr>
          <p:nvPr>
            <p:ph type="subTitle" idx="1"/>
          </p:nvPr>
        </p:nvSpPr>
        <p:spPr>
          <a:xfrm>
            <a:off x="3203848" y="4077072"/>
            <a:ext cx="4464496" cy="864096"/>
          </a:xfrm>
        </p:spPr>
        <p:txBody>
          <a:bodyPr>
            <a:normAutofit/>
          </a:bodyPr>
          <a:lstStyle/>
          <a:p>
            <a:r>
              <a:rPr lang="nl-NL" sz="3600" b="1" dirty="0" smtClean="0"/>
              <a:t>Marion Vreugdenhil</a:t>
            </a:r>
          </a:p>
        </p:txBody>
      </p:sp>
      <p:sp>
        <p:nvSpPr>
          <p:cNvPr id="4" name="Tekstvak 3"/>
          <p:cNvSpPr txBox="1"/>
          <p:nvPr/>
        </p:nvSpPr>
        <p:spPr>
          <a:xfrm>
            <a:off x="7380312" y="6021288"/>
            <a:ext cx="2448272" cy="461665"/>
          </a:xfrm>
          <a:prstGeom prst="rect">
            <a:avLst/>
          </a:prstGeom>
          <a:noFill/>
        </p:spPr>
        <p:txBody>
          <a:bodyPr wrap="square" rtlCol="0">
            <a:spAutoFit/>
          </a:bodyPr>
          <a:lstStyle/>
          <a:p>
            <a:r>
              <a:rPr lang="nl-NL" sz="2400" dirty="0" smtClean="0"/>
              <a:t>24-09-2016</a:t>
            </a:r>
            <a:endParaRPr lang="nl-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sym typeface="Wingdings" pitchFamily="2" charset="2"/>
              </a:rPr>
              <a:t>		</a:t>
            </a:r>
            <a:r>
              <a:rPr lang="nl-NL" sz="4900" dirty="0" smtClean="0">
                <a:latin typeface="+mn-lt"/>
                <a:sym typeface="Wingdings" pitchFamily="2" charset="2"/>
              </a:rPr>
              <a:t>Prettig?</a:t>
            </a:r>
            <a:endParaRPr lang="nl-NL" sz="4900" dirty="0">
              <a:latin typeface="+mn-lt"/>
            </a:endParaRPr>
          </a:p>
        </p:txBody>
      </p:sp>
      <p:pic>
        <p:nvPicPr>
          <p:cNvPr id="7" name="Tijdelijke aanduiding voor inhoud 6" descr="klas vol.JPG"/>
          <p:cNvPicPr>
            <a:picLocks noGrp="1" noChangeAspect="1"/>
          </p:cNvPicPr>
          <p:nvPr>
            <p:ph sz="half" idx="1"/>
          </p:nvPr>
        </p:nvPicPr>
        <p:blipFill>
          <a:blip r:embed="rId3" cstate="print"/>
          <a:stretch>
            <a:fillRect/>
          </a:stretch>
        </p:blipFill>
        <p:spPr>
          <a:xfrm>
            <a:off x="323528" y="1916832"/>
            <a:ext cx="3600400" cy="2774382"/>
          </a:xfrm>
          <a:effectLst>
            <a:softEdge rad="63500"/>
          </a:effectLst>
        </p:spPr>
      </p:pic>
      <p:pic>
        <p:nvPicPr>
          <p:cNvPr id="10" name="Tijdelijke aanduiding voor inhoud 4" descr="lokaal.JPG"/>
          <p:cNvPicPr>
            <a:picLocks noGrp="1" noChangeAspect="1"/>
          </p:cNvPicPr>
          <p:nvPr>
            <p:ph sz="half" idx="2"/>
          </p:nvPr>
        </p:nvPicPr>
        <p:blipFill>
          <a:blip r:embed="rId4" cstate="print"/>
          <a:stretch>
            <a:fillRect/>
          </a:stretch>
        </p:blipFill>
        <p:spPr>
          <a:xfrm>
            <a:off x="4067944" y="1916832"/>
            <a:ext cx="4120940" cy="2736304"/>
          </a:xfrm>
          <a:prstGeom prst="rect">
            <a:avLst/>
          </a:prstGeom>
          <a:ln>
            <a:noFill/>
          </a:ln>
          <a:effectLst>
            <a:outerShdw blurRad="292100" dist="139700" dir="2700000" algn="tl" rotWithShape="0">
              <a:srgbClr val="333333">
                <a:alpha val="65000"/>
              </a:srgbClr>
            </a:outerShdw>
            <a:softEdge rad="63500"/>
          </a:effectLst>
        </p:spPr>
      </p:pic>
      <p:sp>
        <p:nvSpPr>
          <p:cNvPr id="3" name="Tijdelijke aanduiding voor tekst 2"/>
          <p:cNvSpPr>
            <a:spLocks noGrp="1"/>
          </p:cNvSpPr>
          <p:nvPr>
            <p:ph type="body" idx="4294967295"/>
          </p:nvPr>
        </p:nvSpPr>
        <p:spPr>
          <a:xfrm>
            <a:off x="827584" y="5157192"/>
            <a:ext cx="3212604" cy="936104"/>
          </a:xfrm>
        </p:spPr>
        <p:txBody>
          <a:bodyPr/>
          <a:lstStyle/>
          <a:p>
            <a:r>
              <a:rPr lang="nl-NL" dirty="0" smtClean="0"/>
              <a:t>Gezellig</a:t>
            </a:r>
            <a:endParaRPr lang="nl-NL" dirty="0"/>
          </a:p>
        </p:txBody>
      </p:sp>
      <p:sp>
        <p:nvSpPr>
          <p:cNvPr id="4" name="Tijdelijke aanduiding voor tekst 3"/>
          <p:cNvSpPr>
            <a:spLocks noGrp="1"/>
          </p:cNvSpPr>
          <p:nvPr>
            <p:ph type="body" sz="half" idx="4294967295"/>
          </p:nvPr>
        </p:nvSpPr>
        <p:spPr>
          <a:xfrm>
            <a:off x="4427985" y="5157192"/>
            <a:ext cx="3744416" cy="792088"/>
          </a:xfrm>
        </p:spPr>
        <p:txBody>
          <a:bodyPr/>
          <a:lstStyle/>
          <a:p>
            <a:r>
              <a:rPr lang="nl-NL" dirty="0" smtClean="0"/>
              <a:t>Prikkelarm </a:t>
            </a:r>
            <a:endParaRPr lang="nl-NL"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11560" y="274638"/>
            <a:ext cx="7313240" cy="1143000"/>
          </a:xfrm>
        </p:spPr>
        <p:txBody>
          <a:bodyPr>
            <a:normAutofit/>
          </a:bodyPr>
          <a:lstStyle/>
          <a:p>
            <a:r>
              <a:rPr lang="nl-NL" sz="4400" dirty="0" smtClean="0">
                <a:latin typeface="+mn-lt"/>
              </a:rPr>
              <a:t>Tips voor in de klas</a:t>
            </a:r>
            <a:endParaRPr lang="nl-NL" sz="4400" dirty="0">
              <a:latin typeface="+mn-lt"/>
            </a:endParaRPr>
          </a:p>
        </p:txBody>
      </p:sp>
      <p:sp>
        <p:nvSpPr>
          <p:cNvPr id="3" name="Tijdelijke aanduiding voor inhoud 2"/>
          <p:cNvSpPr>
            <a:spLocks noGrp="1"/>
          </p:cNvSpPr>
          <p:nvPr>
            <p:ph sz="half" idx="1"/>
          </p:nvPr>
        </p:nvSpPr>
        <p:spPr>
          <a:xfrm>
            <a:off x="457200" y="1600201"/>
            <a:ext cx="6059016" cy="4421088"/>
          </a:xfrm>
        </p:spPr>
        <p:txBody>
          <a:bodyPr>
            <a:normAutofit fontScale="62500" lnSpcReduction="20000"/>
          </a:bodyPr>
          <a:lstStyle/>
          <a:p>
            <a:r>
              <a:rPr lang="nl-NL" sz="4000" dirty="0" smtClean="0"/>
              <a:t>Rustig, fris lokaal</a:t>
            </a:r>
          </a:p>
          <a:p>
            <a:r>
              <a:rPr lang="nl-NL" sz="4000" dirty="0" smtClean="0"/>
              <a:t>Veilig voelen </a:t>
            </a:r>
            <a:r>
              <a:rPr lang="nl-NL" sz="2900" dirty="0" smtClean="0"/>
              <a:t>(grenzen)</a:t>
            </a:r>
          </a:p>
          <a:p>
            <a:r>
              <a:rPr lang="nl-NL" sz="4000" dirty="0" smtClean="0"/>
              <a:t>Interesses </a:t>
            </a:r>
          </a:p>
          <a:p>
            <a:r>
              <a:rPr lang="nl-NL" sz="4000" dirty="0" smtClean="0"/>
              <a:t>Jij bent oké</a:t>
            </a:r>
          </a:p>
          <a:p>
            <a:r>
              <a:rPr lang="nl-NL" sz="4000" dirty="0" smtClean="0"/>
              <a:t>Humor</a:t>
            </a:r>
          </a:p>
          <a:p>
            <a:r>
              <a:rPr lang="nl-NL" sz="4000" dirty="0" smtClean="0"/>
              <a:t>Div. leerstrategieën</a:t>
            </a:r>
          </a:p>
          <a:p>
            <a:r>
              <a:rPr lang="nl-NL" sz="4000" dirty="0" smtClean="0"/>
              <a:t>Rechtvaardig</a:t>
            </a:r>
          </a:p>
          <a:p>
            <a:r>
              <a:rPr lang="nl-NL" sz="4000" dirty="0" smtClean="0"/>
              <a:t>Niet alles hoeven doen</a:t>
            </a:r>
          </a:p>
          <a:p>
            <a:r>
              <a:rPr lang="nl-NL" sz="4000" dirty="0" smtClean="0"/>
              <a:t>Houding &amp; Ademhaling</a:t>
            </a:r>
          </a:p>
          <a:p>
            <a:r>
              <a:rPr lang="nl-NL" sz="4000" dirty="0" smtClean="0"/>
              <a:t>Mandala’s, kunst &amp; lemniscaat</a:t>
            </a:r>
          </a:p>
          <a:p>
            <a:endParaRPr lang="nl-NL" dirty="0" smtClean="0"/>
          </a:p>
          <a:p>
            <a:pPr>
              <a:buNone/>
            </a:pPr>
            <a:r>
              <a:rPr lang="nl-NL" dirty="0" smtClean="0"/>
              <a:t> </a:t>
            </a:r>
          </a:p>
          <a:p>
            <a:endParaRPr lang="nl-NL" dirty="0"/>
          </a:p>
        </p:txBody>
      </p:sp>
      <p:pic>
        <p:nvPicPr>
          <p:cNvPr id="6" name="Tijdelijke aanduiding voor inhoud 7" descr="peuterhuis2.jpg"/>
          <p:cNvPicPr>
            <a:picLocks noChangeAspect="1"/>
          </p:cNvPicPr>
          <p:nvPr/>
        </p:nvPicPr>
        <p:blipFill>
          <a:blip r:embed="rId3" cstate="print"/>
          <a:stretch>
            <a:fillRect/>
          </a:stretch>
        </p:blipFill>
        <p:spPr>
          <a:xfrm>
            <a:off x="4355976" y="1700808"/>
            <a:ext cx="3834006" cy="2952328"/>
          </a:xfrm>
          <a:prstGeom prst="rect">
            <a:avLst/>
          </a:prstGeom>
          <a:ln>
            <a:noFill/>
          </a:ln>
          <a:effectLst>
            <a:outerShdw blurRad="292100" dist="139700" dir="2700000" algn="tl" rotWithShape="0">
              <a:srgbClr val="333333">
                <a:alpha val="65000"/>
              </a:srgbClr>
            </a:outerShdw>
            <a:softEdge rad="635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400" dirty="0" smtClean="0">
                <a:latin typeface="+mn-lt"/>
              </a:rPr>
              <a:t>Extra hulp of ondersteuning</a:t>
            </a:r>
            <a:endParaRPr lang="nl-NL" sz="4400" dirty="0">
              <a:latin typeface="+mn-lt"/>
            </a:endParaRPr>
          </a:p>
        </p:txBody>
      </p:sp>
      <p:pic>
        <p:nvPicPr>
          <p:cNvPr id="12" name="Tijdelijke aanduiding voor inhoud 11" descr="kinderen_spelen_buiten_beek.jpg"/>
          <p:cNvPicPr>
            <a:picLocks noGrp="1" noChangeAspect="1"/>
          </p:cNvPicPr>
          <p:nvPr>
            <p:ph sz="half" idx="1"/>
          </p:nvPr>
        </p:nvPicPr>
        <p:blipFill>
          <a:blip r:embed="rId3" cstate="print"/>
          <a:stretch>
            <a:fillRect/>
          </a:stretch>
        </p:blipFill>
        <p:spPr>
          <a:xfrm>
            <a:off x="4283968" y="2276872"/>
            <a:ext cx="3657600" cy="2445488"/>
          </a:xfrm>
        </p:spPr>
      </p:pic>
      <p:sp>
        <p:nvSpPr>
          <p:cNvPr id="3" name="Tijdelijke aanduiding voor tekst 2"/>
          <p:cNvSpPr>
            <a:spLocks noGrp="1"/>
          </p:cNvSpPr>
          <p:nvPr>
            <p:ph sz="half" idx="2"/>
          </p:nvPr>
        </p:nvSpPr>
        <p:spPr>
          <a:xfrm>
            <a:off x="251520" y="5229200"/>
            <a:ext cx="4248472" cy="1152128"/>
          </a:xfrm>
        </p:spPr>
        <p:txBody>
          <a:bodyPr>
            <a:normAutofit/>
          </a:bodyPr>
          <a:lstStyle/>
          <a:p>
            <a:r>
              <a:rPr lang="nl-NL" sz="3000" dirty="0" smtClean="0"/>
              <a:t> </a:t>
            </a:r>
            <a:r>
              <a:rPr lang="nl-NL" sz="2400" dirty="0" smtClean="0"/>
              <a:t>Kunst &amp; muziek </a:t>
            </a:r>
          </a:p>
          <a:p>
            <a:r>
              <a:rPr lang="nl-NL" sz="2400" dirty="0" smtClean="0"/>
              <a:t> Natuurgeneeskundige</a:t>
            </a:r>
          </a:p>
          <a:p>
            <a:endParaRPr lang="nl-NL" dirty="0" smtClean="0"/>
          </a:p>
          <a:p>
            <a:endParaRPr lang="nl-NL" dirty="0" smtClean="0"/>
          </a:p>
          <a:p>
            <a:endParaRPr lang="nl-NL" dirty="0"/>
          </a:p>
        </p:txBody>
      </p:sp>
      <p:sp>
        <p:nvSpPr>
          <p:cNvPr id="4" name="Tijdelijke aanduiding voor tekst 3"/>
          <p:cNvSpPr>
            <a:spLocks noGrp="1"/>
          </p:cNvSpPr>
          <p:nvPr>
            <p:ph type="body" sz="half" idx="4294967295"/>
          </p:nvPr>
        </p:nvSpPr>
        <p:spPr>
          <a:xfrm>
            <a:off x="4355976" y="4941168"/>
            <a:ext cx="4788025" cy="1296144"/>
          </a:xfrm>
        </p:spPr>
        <p:txBody>
          <a:bodyPr>
            <a:normAutofit fontScale="92500" lnSpcReduction="10000"/>
          </a:bodyPr>
          <a:lstStyle/>
          <a:p>
            <a:r>
              <a:rPr lang="nl-NL" sz="2600" dirty="0" smtClean="0"/>
              <a:t>Natuur</a:t>
            </a:r>
          </a:p>
          <a:p>
            <a:r>
              <a:rPr lang="nl-NL" sz="2600" dirty="0" smtClean="0"/>
              <a:t>Yoga, </a:t>
            </a:r>
            <a:r>
              <a:rPr lang="nl-NL" sz="2600" dirty="0" err="1" smtClean="0"/>
              <a:t>mindfulness</a:t>
            </a:r>
            <a:endParaRPr lang="nl-NL" sz="2600" dirty="0" smtClean="0"/>
          </a:p>
          <a:p>
            <a:r>
              <a:rPr lang="nl-NL" sz="2600" dirty="0" smtClean="0"/>
              <a:t>Kindercoach</a:t>
            </a:r>
          </a:p>
          <a:p>
            <a:endParaRPr lang="nl-NL" dirty="0"/>
          </a:p>
        </p:txBody>
      </p:sp>
      <p:pic>
        <p:nvPicPr>
          <p:cNvPr id="7" name="Tijdelijke aanduiding voor inhoud 8" descr="mandala harten.gif"/>
          <p:cNvPicPr>
            <a:picLocks noChangeAspect="1"/>
          </p:cNvPicPr>
          <p:nvPr/>
        </p:nvPicPr>
        <p:blipFill>
          <a:blip r:embed="rId4" cstate="print"/>
          <a:stretch>
            <a:fillRect/>
          </a:stretch>
        </p:blipFill>
        <p:spPr>
          <a:xfrm>
            <a:off x="611560" y="1772816"/>
            <a:ext cx="3384376" cy="338437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60648"/>
            <a:ext cx="8208912" cy="1156990"/>
          </a:xfrm>
        </p:spPr>
        <p:txBody>
          <a:bodyPr>
            <a:normAutofit/>
          </a:bodyPr>
          <a:lstStyle/>
          <a:p>
            <a:r>
              <a:rPr lang="nl-NL" sz="3200" dirty="0" smtClean="0">
                <a:latin typeface="+mn-lt"/>
              </a:rPr>
              <a:t>Totaal Balans Praktijk Marion Vreugdenhil</a:t>
            </a:r>
            <a:endParaRPr lang="nl-NL" sz="3200" dirty="0">
              <a:latin typeface="+mn-lt"/>
            </a:endParaRPr>
          </a:p>
        </p:txBody>
      </p:sp>
      <p:pic>
        <p:nvPicPr>
          <p:cNvPr id="20" name="Tijdelijke aanduiding voor inhoud 19" descr="balans3.jpg"/>
          <p:cNvPicPr>
            <a:picLocks noGrp="1" noChangeAspect="1"/>
          </p:cNvPicPr>
          <p:nvPr>
            <p:ph sz="half" idx="1"/>
          </p:nvPr>
        </p:nvPicPr>
        <p:blipFill>
          <a:blip r:embed="rId3" cstate="print"/>
          <a:stretch>
            <a:fillRect/>
          </a:stretch>
        </p:blipFill>
        <p:spPr>
          <a:xfrm>
            <a:off x="467544" y="1988840"/>
            <a:ext cx="3657600" cy="2438400"/>
          </a:xfrm>
        </p:spPr>
      </p:pic>
      <p:pic>
        <p:nvPicPr>
          <p:cNvPr id="8" name="Tijdelijke aanduiding voor inhoud 7" descr="marion, 12-6; b&amp;b belgie (40).JPG"/>
          <p:cNvPicPr>
            <a:picLocks noGrp="1" noChangeAspect="1"/>
          </p:cNvPicPr>
          <p:nvPr>
            <p:ph sz="half" idx="2"/>
          </p:nvPr>
        </p:nvPicPr>
        <p:blipFill>
          <a:blip r:embed="rId4" cstate="print"/>
          <a:stretch>
            <a:fillRect/>
          </a:stretch>
        </p:blipFill>
        <p:spPr>
          <a:xfrm>
            <a:off x="4427984" y="1970838"/>
            <a:ext cx="3329136" cy="2496852"/>
          </a:xfrm>
        </p:spPr>
      </p:pic>
      <p:sp>
        <p:nvSpPr>
          <p:cNvPr id="3" name="Tijdelijke aanduiding voor tekst 2"/>
          <p:cNvSpPr>
            <a:spLocks noGrp="1"/>
          </p:cNvSpPr>
          <p:nvPr>
            <p:ph type="body" idx="4294967295"/>
          </p:nvPr>
        </p:nvSpPr>
        <p:spPr>
          <a:xfrm>
            <a:off x="0" y="4869160"/>
            <a:ext cx="4067943" cy="1080120"/>
          </a:xfrm>
        </p:spPr>
        <p:txBody>
          <a:bodyPr>
            <a:normAutofit/>
          </a:bodyPr>
          <a:lstStyle/>
          <a:p>
            <a:r>
              <a:rPr lang="nl-NL" sz="2400" dirty="0" smtClean="0"/>
              <a:t>Balans en</a:t>
            </a:r>
            <a:r>
              <a:rPr lang="nl-NL" sz="2000" dirty="0" smtClean="0"/>
              <a:t> </a:t>
            </a:r>
            <a:r>
              <a:rPr lang="nl-NL" sz="2400" dirty="0" smtClean="0"/>
              <a:t>lekker in je vel!</a:t>
            </a:r>
          </a:p>
        </p:txBody>
      </p:sp>
      <p:sp>
        <p:nvSpPr>
          <p:cNvPr id="4" name="Tijdelijke aanduiding voor tekst 3"/>
          <p:cNvSpPr>
            <a:spLocks noGrp="1"/>
          </p:cNvSpPr>
          <p:nvPr>
            <p:ph type="body" sz="half" idx="4294967295"/>
          </p:nvPr>
        </p:nvSpPr>
        <p:spPr>
          <a:xfrm>
            <a:off x="3923928" y="4797152"/>
            <a:ext cx="5616625" cy="1224136"/>
          </a:xfrm>
        </p:spPr>
        <p:txBody>
          <a:bodyPr>
            <a:normAutofit/>
          </a:bodyPr>
          <a:lstStyle/>
          <a:p>
            <a:r>
              <a:rPr lang="nl-NL" sz="2600" dirty="0" smtClean="0"/>
              <a:t>www.totaalbalans-marion.nl</a:t>
            </a:r>
          </a:p>
          <a:p>
            <a:endParaRPr lang="nl-NL"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idx="4294967295"/>
          </p:nvPr>
        </p:nvSpPr>
        <p:spPr>
          <a:xfrm>
            <a:off x="611560" y="273050"/>
            <a:ext cx="7618040" cy="1143000"/>
          </a:xfrm>
        </p:spPr>
        <p:txBody>
          <a:bodyPr>
            <a:normAutofit/>
          </a:bodyPr>
          <a:lstStyle/>
          <a:p>
            <a:r>
              <a:rPr lang="nl-NL" sz="4400" dirty="0" smtClean="0">
                <a:latin typeface="+mn-lt"/>
              </a:rPr>
              <a:t>Life  Balance  E-zine</a:t>
            </a:r>
            <a:endParaRPr lang="nl-NL" sz="4400" dirty="0">
              <a:latin typeface="+mn-lt"/>
            </a:endParaRPr>
          </a:p>
        </p:txBody>
      </p:sp>
      <p:sp>
        <p:nvSpPr>
          <p:cNvPr id="3" name="Tijdelijke aanduiding voor tekst 2"/>
          <p:cNvSpPr>
            <a:spLocks noGrp="1"/>
          </p:cNvSpPr>
          <p:nvPr>
            <p:ph type="body" idx="4294967295"/>
          </p:nvPr>
        </p:nvSpPr>
        <p:spPr>
          <a:xfrm>
            <a:off x="323528" y="5517233"/>
            <a:ext cx="3716660" cy="807368"/>
          </a:xfrm>
        </p:spPr>
        <p:txBody>
          <a:bodyPr>
            <a:normAutofit/>
          </a:bodyPr>
          <a:lstStyle/>
          <a:p>
            <a:r>
              <a:rPr lang="nl-NL" sz="2400" dirty="0" smtClean="0"/>
              <a:t>  Geef je op:</a:t>
            </a:r>
            <a:endParaRPr lang="nl-NL" sz="2400" dirty="0"/>
          </a:p>
        </p:txBody>
      </p:sp>
      <p:pic>
        <p:nvPicPr>
          <p:cNvPr id="10" name="Tijdelijke aanduiding voor inhoud 9" descr="Voorpagina 5.jpg"/>
          <p:cNvPicPr>
            <a:picLocks noGrp="1" noChangeAspect="1"/>
          </p:cNvPicPr>
          <p:nvPr>
            <p:ph sz="quarter" idx="4294967295"/>
          </p:nvPr>
        </p:nvPicPr>
        <p:blipFill>
          <a:blip r:embed="rId3" cstate="print"/>
          <a:stretch>
            <a:fillRect/>
          </a:stretch>
        </p:blipFill>
        <p:spPr>
          <a:xfrm>
            <a:off x="827584" y="1484784"/>
            <a:ext cx="2754313" cy="394176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Tijdelijke aanduiding voor tekst 3"/>
          <p:cNvSpPr>
            <a:spLocks noGrp="1"/>
          </p:cNvSpPr>
          <p:nvPr>
            <p:ph type="body" sz="half" idx="4294967295"/>
          </p:nvPr>
        </p:nvSpPr>
        <p:spPr>
          <a:xfrm>
            <a:off x="3779913" y="5517233"/>
            <a:ext cx="4896544" cy="807368"/>
          </a:xfrm>
        </p:spPr>
        <p:txBody>
          <a:bodyPr>
            <a:normAutofit/>
          </a:bodyPr>
          <a:lstStyle/>
          <a:p>
            <a:r>
              <a:rPr lang="nl-NL" sz="2400" b="0" dirty="0" err="1" smtClean="0"/>
              <a:t>marionvreugdenhil</a:t>
            </a:r>
            <a:r>
              <a:rPr lang="nl-NL" sz="2400" b="0" dirty="0" smtClean="0"/>
              <a:t>@</a:t>
            </a:r>
            <a:r>
              <a:rPr lang="nl-NL" sz="2400" b="0" dirty="0" err="1" smtClean="0"/>
              <a:t>gmail.com</a:t>
            </a:r>
            <a:endParaRPr lang="nl-NL" sz="2400" b="0" dirty="0"/>
          </a:p>
        </p:txBody>
      </p:sp>
      <p:pic>
        <p:nvPicPr>
          <p:cNvPr id="8" name="Tijdelijke aanduiding voor inhoud 7" descr="Voorblad 6.png"/>
          <p:cNvPicPr>
            <a:picLocks noGrp="1" noChangeAspect="1"/>
          </p:cNvPicPr>
          <p:nvPr>
            <p:ph sz="quarter" idx="4294967295"/>
          </p:nvPr>
        </p:nvPicPr>
        <p:blipFill>
          <a:blip r:embed="rId4" cstate="print"/>
          <a:stretch>
            <a:fillRect/>
          </a:stretch>
        </p:blipFill>
        <p:spPr>
          <a:xfrm>
            <a:off x="4644008" y="1484784"/>
            <a:ext cx="2790825" cy="394176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descr="Vraagteken.jpg"/>
          <p:cNvPicPr>
            <a:picLocks noGrp="1" noChangeAspect="1"/>
          </p:cNvPicPr>
          <p:nvPr>
            <p:ph idx="1"/>
          </p:nvPr>
        </p:nvPicPr>
        <p:blipFill>
          <a:blip r:embed="rId3" cstate="print"/>
          <a:stretch>
            <a:fillRect/>
          </a:stretch>
        </p:blipFill>
        <p:spPr>
          <a:xfrm>
            <a:off x="1763688" y="836712"/>
            <a:ext cx="4104028" cy="4670102"/>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11560" y="274638"/>
            <a:ext cx="7313240" cy="1143000"/>
          </a:xfrm>
        </p:spPr>
        <p:txBody>
          <a:bodyPr/>
          <a:lstStyle/>
          <a:p>
            <a:r>
              <a:rPr lang="nl-NL" dirty="0" smtClean="0">
                <a:latin typeface="+mn-lt"/>
              </a:rPr>
              <a:t>HSK = kind = oké !</a:t>
            </a:r>
            <a:endParaRPr lang="nl-NL" dirty="0">
              <a:latin typeface="+mn-lt"/>
            </a:endParaRPr>
          </a:p>
        </p:txBody>
      </p:sp>
      <p:pic>
        <p:nvPicPr>
          <p:cNvPr id="4" name="Tijdelijke aanduiding voor inhoud 3" descr="talentenvogels.jpg"/>
          <p:cNvPicPr>
            <a:picLocks noGrp="1" noChangeAspect="1"/>
          </p:cNvPicPr>
          <p:nvPr>
            <p:ph idx="1"/>
          </p:nvPr>
        </p:nvPicPr>
        <p:blipFill>
          <a:blip r:embed="rId3" cstate="print"/>
          <a:stretch>
            <a:fillRect/>
          </a:stretch>
        </p:blipFill>
        <p:spPr>
          <a:xfrm>
            <a:off x="1403648" y="1268760"/>
            <a:ext cx="4664399" cy="4464496"/>
          </a:xfrm>
          <a:prstGeom prst="rect">
            <a:avLst/>
          </a:prstGeom>
          <a:ln>
            <a:noFill/>
          </a:ln>
          <a:effectLst>
            <a:softEdge rad="1270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11560" y="548680"/>
            <a:ext cx="7313240" cy="720080"/>
          </a:xfrm>
        </p:spPr>
        <p:txBody>
          <a:bodyPr>
            <a:noAutofit/>
          </a:bodyPr>
          <a:lstStyle/>
          <a:p>
            <a:r>
              <a:rPr lang="nl-NL" dirty="0" smtClean="0">
                <a:latin typeface="+mn-lt"/>
              </a:rPr>
              <a:t>Welkom en programma</a:t>
            </a:r>
            <a:endParaRPr lang="nl-NL" dirty="0">
              <a:latin typeface="+mn-lt"/>
            </a:endParaRPr>
          </a:p>
        </p:txBody>
      </p:sp>
      <p:sp>
        <p:nvSpPr>
          <p:cNvPr id="3" name="Tijdelijke aanduiding voor inhoud 2"/>
          <p:cNvSpPr>
            <a:spLocks noGrp="1"/>
          </p:cNvSpPr>
          <p:nvPr>
            <p:ph idx="1"/>
          </p:nvPr>
        </p:nvSpPr>
        <p:spPr>
          <a:xfrm>
            <a:off x="611560" y="1600200"/>
            <a:ext cx="7025208" cy="4525963"/>
          </a:xfrm>
        </p:spPr>
        <p:txBody>
          <a:bodyPr/>
          <a:lstStyle/>
          <a:p>
            <a:r>
              <a:rPr lang="nl-NL" dirty="0" smtClean="0"/>
              <a:t>Voorstel rondje</a:t>
            </a:r>
          </a:p>
          <a:p>
            <a:r>
              <a:rPr lang="nl-NL" dirty="0" smtClean="0"/>
              <a:t>Wat is hoogsensitiviteit</a:t>
            </a:r>
          </a:p>
          <a:p>
            <a:r>
              <a:rPr lang="nl-NL" dirty="0" smtClean="0"/>
              <a:t>Wat is overprikkeling</a:t>
            </a:r>
          </a:p>
          <a:p>
            <a:r>
              <a:rPr lang="nl-NL" dirty="0" smtClean="0"/>
              <a:t>Hulp of ondersteuning </a:t>
            </a:r>
            <a:r>
              <a:rPr lang="nl-NL" sz="1800" dirty="0" smtClean="0"/>
              <a:t>thuis, klas, elders</a:t>
            </a:r>
            <a:endParaRPr lang="nl-NL" dirty="0" smtClean="0"/>
          </a:p>
          <a:p>
            <a:r>
              <a:rPr lang="nl-NL" dirty="0" smtClean="0"/>
              <a:t>Natuurgeneeskundige therapie</a:t>
            </a:r>
          </a:p>
          <a:p>
            <a:r>
              <a:rPr lang="nl-NL" dirty="0" smtClean="0"/>
              <a:t>Vragen</a:t>
            </a:r>
          </a:p>
          <a:p>
            <a:endParaRPr lang="nl-N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548680"/>
            <a:ext cx="7920880" cy="720080"/>
          </a:xfrm>
        </p:spPr>
        <p:txBody>
          <a:bodyPr>
            <a:noAutofit/>
          </a:bodyPr>
          <a:lstStyle/>
          <a:p>
            <a:r>
              <a:rPr lang="nl-NL" sz="3600" dirty="0" err="1" smtClean="0"/>
              <a:t>Elaine</a:t>
            </a:r>
            <a:r>
              <a:rPr lang="nl-NL" sz="3600" dirty="0" smtClean="0"/>
              <a:t> N. Aron  &amp;  Susan </a:t>
            </a:r>
            <a:r>
              <a:rPr lang="nl-NL" sz="3600" dirty="0" err="1" smtClean="0"/>
              <a:t>Marletta-Hart</a:t>
            </a:r>
            <a:r>
              <a:rPr lang="nl-NL" sz="3600" dirty="0" smtClean="0"/>
              <a:t> </a:t>
            </a:r>
            <a:endParaRPr lang="nl-NL" sz="3600" dirty="0"/>
          </a:p>
        </p:txBody>
      </p:sp>
      <p:pic>
        <p:nvPicPr>
          <p:cNvPr id="4" name="Tijdelijke aanduiding voor inhoud 6" descr="download (1).jpg"/>
          <p:cNvPicPr>
            <a:picLocks noGrp="1" noChangeAspect="1"/>
          </p:cNvPicPr>
          <p:nvPr>
            <p:ph idx="1"/>
          </p:nvPr>
        </p:nvPicPr>
        <p:blipFill>
          <a:blip r:embed="rId3" cstate="print"/>
          <a:stretch>
            <a:fillRect/>
          </a:stretch>
        </p:blipFill>
        <p:spPr>
          <a:xfrm>
            <a:off x="4932040" y="1844824"/>
            <a:ext cx="2248272" cy="2997696"/>
          </a:xfrm>
          <a:prstGeom prst="rect">
            <a:avLst/>
          </a:prstGeom>
          <a:ln>
            <a:noFill/>
          </a:ln>
          <a:effectLst>
            <a:softEdge rad="112500"/>
          </a:effectLst>
        </p:spPr>
      </p:pic>
      <p:pic>
        <p:nvPicPr>
          <p:cNvPr id="5" name="Afbeelding 4" descr="foto Elaine Aron.jpg"/>
          <p:cNvPicPr>
            <a:picLocks noChangeAspect="1"/>
          </p:cNvPicPr>
          <p:nvPr/>
        </p:nvPicPr>
        <p:blipFill>
          <a:blip r:embed="rId4" cstate="print"/>
          <a:stretch>
            <a:fillRect/>
          </a:stretch>
        </p:blipFill>
        <p:spPr>
          <a:xfrm>
            <a:off x="1259632" y="1844824"/>
            <a:ext cx="1826124" cy="2853318"/>
          </a:xfrm>
          <a:prstGeom prst="rect">
            <a:avLst/>
          </a:prstGeom>
          <a:ln>
            <a:noFill/>
          </a:ln>
          <a:effectLst>
            <a:outerShdw blurRad="292100" dist="139700" dir="2700000" algn="tl" rotWithShape="0">
              <a:srgbClr val="333333">
                <a:alpha val="65000"/>
              </a:srgbClr>
            </a:outerShdw>
            <a:softEdge rad="63500"/>
          </a:effectLst>
        </p:spPr>
      </p:pic>
      <p:sp>
        <p:nvSpPr>
          <p:cNvPr id="6" name="Tijdelijke aanduiding voor tekst 2"/>
          <p:cNvSpPr txBox="1">
            <a:spLocks/>
          </p:cNvSpPr>
          <p:nvPr/>
        </p:nvSpPr>
        <p:spPr>
          <a:xfrm>
            <a:off x="4067944" y="5013176"/>
            <a:ext cx="4680520" cy="1440160"/>
          </a:xfrm>
          <a:prstGeom prst="rect">
            <a:avLst/>
          </a:prstGeom>
        </p:spPr>
        <p:txBody>
          <a:bodyPr vert="horz">
            <a:noAutofit/>
          </a:bodyPr>
          <a:lstStyle/>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nl-NL" sz="2400" b="0" i="0" u="none" strike="noStrike" kern="1200" cap="none" spc="0" normalizeH="0" baseline="0" noProof="0" dirty="0" smtClean="0">
                <a:ln>
                  <a:noFill/>
                </a:ln>
                <a:solidFill>
                  <a:schemeClr val="tx1"/>
                </a:solidFill>
                <a:effectLst/>
                <a:uLnTx/>
                <a:uFillTx/>
                <a:latin typeface="+mn-lt"/>
                <a:ea typeface="+mn-ea"/>
                <a:cs typeface="+mn-cs"/>
              </a:rPr>
              <a:t>Sensatiezoeker</a:t>
            </a: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nl-NL" sz="2400" b="0" i="0" u="none" strike="noStrike" kern="1200" cap="none" spc="0" normalizeH="0" baseline="0" noProof="0" dirty="0" smtClean="0">
                <a:ln>
                  <a:noFill/>
                </a:ln>
                <a:solidFill>
                  <a:schemeClr val="tx1"/>
                </a:solidFill>
                <a:effectLst/>
                <a:uLnTx/>
                <a:uFillTx/>
                <a:latin typeface="+mn-lt"/>
                <a:ea typeface="+mn-ea"/>
                <a:cs typeface="+mn-cs"/>
              </a:rPr>
              <a:t>Rustzoeker</a:t>
            </a:r>
          </a:p>
          <a:p>
            <a:pPr marL="420624" lvl="0" indent="-384048">
              <a:spcBef>
                <a:spcPct val="20000"/>
              </a:spcBef>
              <a:buClr>
                <a:schemeClr val="accent1"/>
              </a:buClr>
              <a:buSzPct val="80000"/>
              <a:buFont typeface="Wingdings 2"/>
              <a:buChar char=""/>
            </a:pPr>
            <a:r>
              <a:rPr lang="nl-NL" sz="2000" dirty="0" smtClean="0"/>
              <a:t> </a:t>
            </a:r>
            <a:r>
              <a:rPr lang="nl-NL" sz="2400" dirty="0" smtClean="0"/>
              <a:t>lichaam ←▐ →  </a:t>
            </a:r>
            <a:r>
              <a:rPr kumimoji="0" lang="nl-NL" sz="2400" b="0" i="0" u="none" strike="noStrike" kern="1200" cap="none" spc="0" normalizeH="0" baseline="0" noProof="0" dirty="0" smtClean="0">
                <a:ln>
                  <a:noFill/>
                </a:ln>
                <a:solidFill>
                  <a:schemeClr val="tx1"/>
                </a:solidFill>
                <a:effectLst/>
                <a:uLnTx/>
                <a:uFillTx/>
                <a:latin typeface="+mn-lt"/>
                <a:ea typeface="+mn-ea"/>
                <a:cs typeface="+mn-cs"/>
              </a:rPr>
              <a:t>geest</a:t>
            </a: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endParaRPr kumimoji="0" lang="nl-NL"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Tijdelijke aanduiding voor tekst 3"/>
          <p:cNvSpPr txBox="1">
            <a:spLocks/>
          </p:cNvSpPr>
          <p:nvPr/>
        </p:nvSpPr>
        <p:spPr>
          <a:xfrm>
            <a:off x="755576" y="5085184"/>
            <a:ext cx="4041775" cy="1167408"/>
          </a:xfrm>
          <a:prstGeom prst="rect">
            <a:avLst/>
          </a:prstGeom>
        </p:spPr>
        <p:txBody>
          <a:bodyPr>
            <a:normAutofit fontScale="85000" lnSpcReduction="20000"/>
          </a:bodyPr>
          <a:lstStyle/>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nl-NL" sz="2900" b="0" i="0" u="none" strike="noStrike" kern="1200" cap="none" spc="0" normalizeH="0" baseline="0" noProof="0" dirty="0" smtClean="0">
                <a:ln>
                  <a:noFill/>
                </a:ln>
                <a:solidFill>
                  <a:schemeClr val="tx1"/>
                </a:solidFill>
                <a:effectLst/>
                <a:uLnTx/>
                <a:uFillTx/>
                <a:latin typeface="+mn-lt"/>
                <a:ea typeface="+mn-ea"/>
                <a:cs typeface="+mn-cs"/>
              </a:rPr>
              <a:t>1996: HSP</a:t>
            </a: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nl-NL" sz="2900" b="0" i="0" u="none" strike="noStrike" kern="1200" cap="none" spc="0" normalizeH="0" baseline="0" noProof="0" dirty="0" smtClean="0">
                <a:ln>
                  <a:noFill/>
                </a:ln>
                <a:solidFill>
                  <a:schemeClr val="tx1"/>
                </a:solidFill>
                <a:effectLst/>
                <a:uLnTx/>
                <a:uFillTx/>
                <a:latin typeface="+mn-lt"/>
                <a:ea typeface="+mn-ea"/>
                <a:cs typeface="+mn-cs"/>
              </a:rPr>
              <a:t>15 - 20 %</a:t>
            </a: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nl-NL" sz="2900" b="0" i="0" u="none" strike="noStrike" kern="1200" cap="none" spc="0" normalizeH="0" baseline="0" noProof="0" dirty="0" smtClean="0">
                <a:ln>
                  <a:noFill/>
                </a:ln>
                <a:solidFill>
                  <a:schemeClr val="tx1"/>
                </a:solidFill>
                <a:effectLst/>
                <a:uLnTx/>
                <a:uFillTx/>
                <a:latin typeface="+mn-lt"/>
                <a:ea typeface="+mn-ea"/>
                <a:cs typeface="+mn-cs"/>
              </a:rPr>
              <a:t>Geen ziekte</a:t>
            </a:r>
          </a:p>
          <a:p>
            <a:pPr marL="420624"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endParaRPr kumimoji="0" lang="nl-NL"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11560" y="548680"/>
            <a:ext cx="7313240" cy="720080"/>
          </a:xfrm>
        </p:spPr>
        <p:txBody>
          <a:bodyPr>
            <a:noAutofit/>
          </a:bodyPr>
          <a:lstStyle/>
          <a:p>
            <a:r>
              <a:rPr lang="nl-NL" dirty="0" smtClean="0">
                <a:latin typeface="+mn-lt"/>
              </a:rPr>
              <a:t>Voorbeeld Rosa</a:t>
            </a:r>
          </a:p>
        </p:txBody>
      </p:sp>
      <p:pic>
        <p:nvPicPr>
          <p:cNvPr id="6" name="Tijdelijke aanduiding voor inhoud 5" descr="kind.jpg"/>
          <p:cNvPicPr>
            <a:picLocks noGrp="1" noChangeAspect="1"/>
          </p:cNvPicPr>
          <p:nvPr>
            <p:ph idx="1"/>
          </p:nvPr>
        </p:nvPicPr>
        <p:blipFill>
          <a:blip r:embed="rId3" cstate="print"/>
          <a:stretch>
            <a:fillRect/>
          </a:stretch>
        </p:blipFill>
        <p:spPr>
          <a:xfrm>
            <a:off x="683568" y="1796894"/>
            <a:ext cx="5832648" cy="38914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descr="overprikkeling van Dirk Jaap Plas.png"/>
          <p:cNvPicPr>
            <a:picLocks noGrp="1" noChangeAspect="1"/>
          </p:cNvPicPr>
          <p:nvPr>
            <p:ph idx="1"/>
          </p:nvPr>
        </p:nvPicPr>
        <p:blipFill>
          <a:blip r:embed="rId3" cstate="print"/>
          <a:stretch>
            <a:fillRect/>
          </a:stretch>
        </p:blipFill>
        <p:spPr>
          <a:xfrm>
            <a:off x="0" y="332656"/>
            <a:ext cx="7704856" cy="5377531"/>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274638"/>
            <a:ext cx="7776864" cy="1143000"/>
          </a:xfrm>
        </p:spPr>
        <p:txBody>
          <a:bodyPr>
            <a:noAutofit/>
          </a:bodyPr>
          <a:lstStyle/>
          <a:p>
            <a:r>
              <a:rPr lang="nl-NL" sz="4400" dirty="0" smtClean="0">
                <a:latin typeface="+mn-lt"/>
              </a:rPr>
              <a:t>Fysiek en geestelijk of mentaal</a:t>
            </a:r>
            <a:endParaRPr lang="nl-NL" sz="4400" dirty="0">
              <a:latin typeface="+mn-lt"/>
            </a:endParaRPr>
          </a:p>
        </p:txBody>
      </p:sp>
      <p:sp>
        <p:nvSpPr>
          <p:cNvPr id="9" name="Tijdelijke aanduiding voor inhoud 8"/>
          <p:cNvSpPr>
            <a:spLocks noGrp="1"/>
          </p:cNvSpPr>
          <p:nvPr>
            <p:ph sz="half" idx="1"/>
          </p:nvPr>
        </p:nvSpPr>
        <p:spPr>
          <a:xfrm flipV="1">
            <a:off x="4067944" y="6126163"/>
            <a:ext cx="46856" cy="45719"/>
          </a:xfrm>
        </p:spPr>
        <p:txBody>
          <a:bodyPr>
            <a:normAutofit fontScale="25000" lnSpcReduction="20000"/>
          </a:bodyPr>
          <a:lstStyle/>
          <a:p>
            <a:endParaRPr lang="nl-NL" dirty="0"/>
          </a:p>
        </p:txBody>
      </p:sp>
      <p:pic>
        <p:nvPicPr>
          <p:cNvPr id="10" name="Tijdelijke aanduiding voor inhoud 9" descr="buikpijn.jpg"/>
          <p:cNvPicPr>
            <a:picLocks noGrp="1" noChangeAspect="1"/>
          </p:cNvPicPr>
          <p:nvPr>
            <p:ph sz="half" idx="2"/>
          </p:nvPr>
        </p:nvPicPr>
        <p:blipFill>
          <a:blip r:embed="rId3" cstate="print"/>
          <a:stretch>
            <a:fillRect/>
          </a:stretch>
        </p:blipFill>
        <p:spPr>
          <a:xfrm>
            <a:off x="971600" y="1988840"/>
            <a:ext cx="3042428" cy="2827473"/>
          </a:xfrm>
          <a:prstGeom prst="rect">
            <a:avLst/>
          </a:prstGeom>
          <a:ln>
            <a:noFill/>
          </a:ln>
          <a:effectLst>
            <a:outerShdw blurRad="292100" dist="139700" dir="2700000" algn="tl" rotWithShape="0">
              <a:srgbClr val="333333">
                <a:alpha val="65000"/>
              </a:srgbClr>
            </a:outerShdw>
          </a:effectLst>
        </p:spPr>
      </p:pic>
      <p:sp>
        <p:nvSpPr>
          <p:cNvPr id="3" name="Tijdelijke aanduiding voor tekst 2"/>
          <p:cNvSpPr>
            <a:spLocks noGrp="1"/>
          </p:cNvSpPr>
          <p:nvPr>
            <p:ph type="body" idx="4294967295"/>
          </p:nvPr>
        </p:nvSpPr>
        <p:spPr>
          <a:xfrm>
            <a:off x="0" y="5661025"/>
            <a:ext cx="4040188" cy="863600"/>
          </a:xfrm>
        </p:spPr>
        <p:txBody>
          <a:bodyPr>
            <a:normAutofit/>
          </a:bodyPr>
          <a:lstStyle/>
          <a:p>
            <a:endParaRPr lang="nl-NL" dirty="0" smtClean="0"/>
          </a:p>
          <a:p>
            <a:endParaRPr lang="nl-NL" dirty="0" smtClean="0"/>
          </a:p>
          <a:p>
            <a:endParaRPr lang="nl-NL" dirty="0"/>
          </a:p>
        </p:txBody>
      </p:sp>
      <p:pic>
        <p:nvPicPr>
          <p:cNvPr id="11" name="Picture 2" descr="http://c2.plzcdn.com/ZillaIMG/ba4ee2f27214513090e95250fd14c40d.jpg"/>
          <p:cNvPicPr>
            <a:picLocks noChangeAspect="1" noChangeArrowheads="1"/>
          </p:cNvPicPr>
          <p:nvPr/>
        </p:nvPicPr>
        <p:blipFill>
          <a:blip r:embed="rId4" cstate="print"/>
          <a:srcRect/>
          <a:stretch>
            <a:fillRect/>
          </a:stretch>
        </p:blipFill>
        <p:spPr bwMode="auto">
          <a:xfrm>
            <a:off x="4860032" y="1091659"/>
            <a:ext cx="2880320" cy="4281557"/>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400" dirty="0" smtClean="0">
                <a:latin typeface="+mn-lt"/>
              </a:rPr>
              <a:t>Sociaal, emotioneel en overig</a:t>
            </a:r>
            <a:endParaRPr lang="nl-NL" sz="4400" dirty="0">
              <a:latin typeface="+mn-lt"/>
            </a:endParaRPr>
          </a:p>
        </p:txBody>
      </p:sp>
      <p:pic>
        <p:nvPicPr>
          <p:cNvPr id="6" name="Tijdelijke aanduiding voor inhoud 5" descr="crygirl.jpg"/>
          <p:cNvPicPr>
            <a:picLocks noGrp="1" noChangeAspect="1"/>
          </p:cNvPicPr>
          <p:nvPr>
            <p:ph sz="half" idx="1"/>
          </p:nvPr>
        </p:nvPicPr>
        <p:blipFill>
          <a:blip r:embed="rId3" cstate="print"/>
          <a:stretch>
            <a:fillRect/>
          </a:stretch>
        </p:blipFill>
        <p:spPr>
          <a:xfrm>
            <a:off x="539552" y="1988840"/>
            <a:ext cx="3657600" cy="3318320"/>
          </a:xfrm>
          <a:prstGeom prst="rect">
            <a:avLst/>
          </a:prstGeom>
          <a:ln>
            <a:noFill/>
          </a:ln>
          <a:effectLst>
            <a:outerShdw blurRad="292100" dist="139700" dir="2700000" algn="tl" rotWithShape="0">
              <a:srgbClr val="333333">
                <a:alpha val="65000"/>
              </a:srgbClr>
            </a:outerShdw>
          </a:effectLst>
        </p:spPr>
      </p:pic>
      <p:pic>
        <p:nvPicPr>
          <p:cNvPr id="5" name="Tijdelijke aanduiding voor inhoud 9" descr="katviool3.jpg"/>
          <p:cNvPicPr>
            <a:picLocks noGrp="1" noChangeAspect="1"/>
          </p:cNvPicPr>
          <p:nvPr>
            <p:ph sz="half" idx="2"/>
          </p:nvPr>
        </p:nvPicPr>
        <p:blipFill>
          <a:blip r:embed="rId4" cstate="print"/>
          <a:stretch>
            <a:fillRect/>
          </a:stretch>
        </p:blipFill>
        <p:spPr>
          <a:xfrm>
            <a:off x="4644008" y="1916832"/>
            <a:ext cx="2443306" cy="3744416"/>
          </a:xfrm>
          <a:prstGeom prst="rect">
            <a:avLst/>
          </a:prstGeom>
          <a:effectLst>
            <a:softEdge rad="63500"/>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Knelpunten en kansen</a:t>
            </a:r>
            <a:endParaRPr lang="nl-NL" dirty="0"/>
          </a:p>
        </p:txBody>
      </p:sp>
      <p:pic>
        <p:nvPicPr>
          <p:cNvPr id="5" name="Tijdelijke aanduiding voor inhoud 4" descr="kristalkind[1].jpg"/>
          <p:cNvPicPr>
            <a:picLocks noGrp="1" noChangeAspect="1"/>
          </p:cNvPicPr>
          <p:nvPr>
            <p:ph sz="half" idx="1"/>
          </p:nvPr>
        </p:nvPicPr>
        <p:blipFill>
          <a:blip r:embed="rId3" cstate="print"/>
          <a:stretch>
            <a:fillRect/>
          </a:stretch>
        </p:blipFill>
        <p:spPr>
          <a:xfrm>
            <a:off x="935728" y="1600200"/>
            <a:ext cx="2700544" cy="3773488"/>
          </a:xfrm>
        </p:spPr>
      </p:pic>
      <p:pic>
        <p:nvPicPr>
          <p:cNvPr id="8" name="Tijdelijke aanduiding voor inhoud 7" descr="depressie3.jpg"/>
          <p:cNvPicPr>
            <a:picLocks noGrp="1" noChangeAspect="1"/>
          </p:cNvPicPr>
          <p:nvPr>
            <p:ph sz="half" idx="2"/>
          </p:nvPr>
        </p:nvPicPr>
        <p:blipFill>
          <a:blip r:embed="rId4" cstate="print"/>
          <a:stretch>
            <a:fillRect/>
          </a:stretch>
        </p:blipFill>
        <p:spPr>
          <a:xfrm>
            <a:off x="4283968" y="1988840"/>
            <a:ext cx="3657600" cy="2618154"/>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11560" y="274638"/>
            <a:ext cx="7313240" cy="1143000"/>
          </a:xfrm>
        </p:spPr>
        <p:txBody>
          <a:bodyPr>
            <a:normAutofit/>
          </a:bodyPr>
          <a:lstStyle/>
          <a:p>
            <a:r>
              <a:rPr lang="nl-NL" sz="4400" dirty="0" smtClean="0">
                <a:latin typeface="+mn-lt"/>
              </a:rPr>
              <a:t>Tips voor thuis</a:t>
            </a:r>
            <a:endParaRPr lang="nl-NL" sz="4400" dirty="0">
              <a:latin typeface="+mn-lt"/>
            </a:endParaRPr>
          </a:p>
        </p:txBody>
      </p:sp>
      <p:sp>
        <p:nvSpPr>
          <p:cNvPr id="3" name="Tijdelijke aanduiding voor inhoud 2"/>
          <p:cNvSpPr>
            <a:spLocks noGrp="1"/>
          </p:cNvSpPr>
          <p:nvPr>
            <p:ph idx="1"/>
          </p:nvPr>
        </p:nvSpPr>
        <p:spPr>
          <a:xfrm>
            <a:off x="632792" y="1600200"/>
            <a:ext cx="5379368" cy="4525963"/>
          </a:xfrm>
        </p:spPr>
        <p:txBody>
          <a:bodyPr>
            <a:normAutofit/>
          </a:bodyPr>
          <a:lstStyle/>
          <a:p>
            <a:r>
              <a:rPr lang="nl-NL" sz="2400" dirty="0" smtClean="0"/>
              <a:t>Prikkelarm</a:t>
            </a:r>
          </a:p>
          <a:p>
            <a:r>
              <a:rPr lang="nl-NL" sz="2400" dirty="0" smtClean="0"/>
              <a:t>Regelmaat en grenzen </a:t>
            </a:r>
          </a:p>
          <a:p>
            <a:r>
              <a:rPr lang="nl-NL" sz="2400" dirty="0" smtClean="0"/>
              <a:t>Aarden </a:t>
            </a:r>
          </a:p>
          <a:p>
            <a:r>
              <a:rPr lang="nl-NL" sz="2400" dirty="0" smtClean="0"/>
              <a:t>Liefdevolle acceptatie</a:t>
            </a:r>
          </a:p>
          <a:p>
            <a:r>
              <a:rPr lang="nl-NL" sz="2400" dirty="0" smtClean="0"/>
              <a:t>Rust &amp; gezonde slaap</a:t>
            </a:r>
          </a:p>
          <a:p>
            <a:r>
              <a:rPr lang="nl-NL" sz="2400" dirty="0" smtClean="0"/>
              <a:t>Goede voeding</a:t>
            </a:r>
          </a:p>
          <a:p>
            <a:r>
              <a:rPr lang="nl-NL" sz="2400" dirty="0" smtClean="0"/>
              <a:t>Leer emoties en communiceer</a:t>
            </a:r>
          </a:p>
          <a:p>
            <a:r>
              <a:rPr lang="nl-NL" sz="2400" dirty="0" smtClean="0"/>
              <a:t>Beperk beeldscherm</a:t>
            </a:r>
          </a:p>
          <a:p>
            <a:r>
              <a:rPr lang="nl-NL" sz="2400" dirty="0" smtClean="0"/>
              <a:t>Opladen </a:t>
            </a:r>
          </a:p>
          <a:p>
            <a:r>
              <a:rPr lang="nl-NL" sz="2400" dirty="0" smtClean="0"/>
              <a:t>Zoek evt. hulp</a:t>
            </a:r>
          </a:p>
          <a:p>
            <a:endParaRPr lang="nl-NL" sz="2000" dirty="0" smtClean="0"/>
          </a:p>
          <a:p>
            <a:endParaRPr lang="nl-NL" sz="2000" dirty="0" smtClean="0"/>
          </a:p>
          <a:p>
            <a:endParaRPr lang="nl-NL" sz="2000" dirty="0"/>
          </a:p>
        </p:txBody>
      </p:sp>
      <p:pic>
        <p:nvPicPr>
          <p:cNvPr id="1026" name="Picture 2"/>
          <p:cNvPicPr>
            <a:picLocks noChangeAspect="1" noChangeArrowheads="1"/>
          </p:cNvPicPr>
          <p:nvPr/>
        </p:nvPicPr>
        <p:blipFill>
          <a:blip r:embed="rId3" cstate="print"/>
          <a:srcRect/>
          <a:stretch>
            <a:fillRect/>
          </a:stretch>
        </p:blipFill>
        <p:spPr bwMode="auto">
          <a:xfrm>
            <a:off x="5292080" y="1844824"/>
            <a:ext cx="2044145" cy="313009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chnisch">
  <a:themeElements>
    <a:clrScheme name="Aangepast 17">
      <a:dk1>
        <a:srgbClr val="8037B7"/>
      </a:dk1>
      <a:lt1>
        <a:srgbClr val="1D212D"/>
      </a:lt1>
      <a:dk2>
        <a:srgbClr val="FFFFFF"/>
      </a:dk2>
      <a:lt2>
        <a:srgbClr val="FFF39D"/>
      </a:lt2>
      <a:accent1>
        <a:srgbClr val="B32C16"/>
      </a:accent1>
      <a:accent2>
        <a:srgbClr val="BC92B7"/>
      </a:accent2>
      <a:accent3>
        <a:srgbClr val="B32C16"/>
      </a:accent3>
      <a:accent4>
        <a:srgbClr val="F5CD2D"/>
      </a:accent4>
      <a:accent5>
        <a:srgbClr val="AEBAD5"/>
      </a:accent5>
      <a:accent6>
        <a:srgbClr val="BFBFBF"/>
      </a:accent6>
      <a:hlink>
        <a:srgbClr val="D2611C"/>
      </a:hlink>
      <a:folHlink>
        <a:srgbClr val="3B435B"/>
      </a:folHlink>
    </a:clrScheme>
    <a:fontScheme name="Technisch">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sch">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1570</TotalTime>
  <Words>2927</Words>
  <Application>Microsoft Office PowerPoint</Application>
  <PresentationFormat>Diavoorstelling (4:3)</PresentationFormat>
  <Paragraphs>256</Paragraphs>
  <Slides>16</Slides>
  <Notes>16</Notes>
  <HiddenSlides>0</HiddenSlides>
  <MMClips>0</MMClips>
  <ScaleCrop>false</ScaleCrop>
  <HeadingPairs>
    <vt:vector size="4" baseType="variant">
      <vt:variant>
        <vt:lpstr>Thema</vt:lpstr>
      </vt:variant>
      <vt:variant>
        <vt:i4>1</vt:i4>
      </vt:variant>
      <vt:variant>
        <vt:lpstr>Diatitels</vt:lpstr>
      </vt:variant>
      <vt:variant>
        <vt:i4>16</vt:i4>
      </vt:variant>
    </vt:vector>
  </HeadingPairs>
  <TitlesOfParts>
    <vt:vector size="17" baseType="lpstr">
      <vt:lpstr>Technisch</vt:lpstr>
      <vt:lpstr>Hoogsensitieve kinderen = HSK</vt:lpstr>
      <vt:lpstr>Welkom en programma</vt:lpstr>
      <vt:lpstr>Elaine N. Aron  &amp;  Susan Marletta-Hart </vt:lpstr>
      <vt:lpstr>Voorbeeld Rosa</vt:lpstr>
      <vt:lpstr>Dia 5</vt:lpstr>
      <vt:lpstr>Fysiek en geestelijk of mentaal</vt:lpstr>
      <vt:lpstr>Sociaal, emotioneel en overig</vt:lpstr>
      <vt:lpstr>Knelpunten en kansen</vt:lpstr>
      <vt:lpstr>Tips voor thuis</vt:lpstr>
      <vt:lpstr>  Prettig?</vt:lpstr>
      <vt:lpstr>Tips voor in de klas</vt:lpstr>
      <vt:lpstr>Extra hulp of ondersteuning</vt:lpstr>
      <vt:lpstr>Totaal Balans Praktijk Marion Vreugdenhil</vt:lpstr>
      <vt:lpstr>Life  Balance  E-zine</vt:lpstr>
      <vt:lpstr>Dia 15</vt:lpstr>
      <vt:lpstr>HSK = kind = oké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c:title>
  <dc:creator>Marion</dc:creator>
  <cp:lastModifiedBy>Marion</cp:lastModifiedBy>
  <cp:revision>161</cp:revision>
  <dcterms:created xsi:type="dcterms:W3CDTF">2014-09-30T05:36:25Z</dcterms:created>
  <dcterms:modified xsi:type="dcterms:W3CDTF">2016-09-23T19:12:39Z</dcterms:modified>
</cp:coreProperties>
</file>